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6" r:id="rId4"/>
  </p:sldMasterIdLst>
  <p:notesMasterIdLst>
    <p:notesMasterId r:id="rId31"/>
  </p:notesMasterIdLst>
  <p:sldIdLst>
    <p:sldId id="313" r:id="rId5"/>
    <p:sldId id="308" r:id="rId6"/>
    <p:sldId id="307" r:id="rId7"/>
    <p:sldId id="340" r:id="rId8"/>
    <p:sldId id="310" r:id="rId9"/>
    <p:sldId id="314" r:id="rId10"/>
    <p:sldId id="341" r:id="rId11"/>
    <p:sldId id="315" r:id="rId12"/>
    <p:sldId id="316" r:id="rId13"/>
    <p:sldId id="317" r:id="rId14"/>
    <p:sldId id="326" r:id="rId15"/>
    <p:sldId id="327" r:id="rId16"/>
    <p:sldId id="328" r:id="rId17"/>
    <p:sldId id="329" r:id="rId18"/>
    <p:sldId id="330" r:id="rId19"/>
    <p:sldId id="331" r:id="rId20"/>
    <p:sldId id="332" r:id="rId21"/>
    <p:sldId id="342" r:id="rId22"/>
    <p:sldId id="333" r:id="rId23"/>
    <p:sldId id="334" r:id="rId24"/>
    <p:sldId id="335" r:id="rId25"/>
    <p:sldId id="336" r:id="rId26"/>
    <p:sldId id="338" r:id="rId27"/>
    <p:sldId id="339" r:id="rId28"/>
    <p:sldId id="311" r:id="rId29"/>
    <p:sldId id="312" r:id="rId30"/>
  </p:sldIdLst>
  <p:sldSz cx="12192000" cy="6858000"/>
  <p:notesSz cx="6858000" cy="9144000"/>
  <p:defaultTextStyle>
    <a:defPPr>
      <a:defRPr lang="en-US"/>
    </a:defPPr>
    <a:lvl1pPr marL="0" algn="l" defTabSz="882816" rtl="0" eaLnBrk="1" latinLnBrk="0" hangingPunct="1">
      <a:defRPr sz="1738" kern="1200">
        <a:solidFill>
          <a:schemeClr val="tx1"/>
        </a:solidFill>
        <a:latin typeface="+mn-lt"/>
        <a:ea typeface="+mn-ea"/>
        <a:cs typeface="+mn-cs"/>
      </a:defRPr>
    </a:lvl1pPr>
    <a:lvl2pPr marL="441407" algn="l" defTabSz="882816" rtl="0" eaLnBrk="1" latinLnBrk="0" hangingPunct="1">
      <a:defRPr sz="1738" kern="1200">
        <a:solidFill>
          <a:schemeClr val="tx1"/>
        </a:solidFill>
        <a:latin typeface="+mn-lt"/>
        <a:ea typeface="+mn-ea"/>
        <a:cs typeface="+mn-cs"/>
      </a:defRPr>
    </a:lvl2pPr>
    <a:lvl3pPr marL="882816" algn="l" defTabSz="882816" rtl="0" eaLnBrk="1" latinLnBrk="0" hangingPunct="1">
      <a:defRPr sz="1738" kern="1200">
        <a:solidFill>
          <a:schemeClr val="tx1"/>
        </a:solidFill>
        <a:latin typeface="+mn-lt"/>
        <a:ea typeface="+mn-ea"/>
        <a:cs typeface="+mn-cs"/>
      </a:defRPr>
    </a:lvl3pPr>
    <a:lvl4pPr marL="1324222" algn="l" defTabSz="882816" rtl="0" eaLnBrk="1" latinLnBrk="0" hangingPunct="1">
      <a:defRPr sz="1738" kern="1200">
        <a:solidFill>
          <a:schemeClr val="tx1"/>
        </a:solidFill>
        <a:latin typeface="+mn-lt"/>
        <a:ea typeface="+mn-ea"/>
        <a:cs typeface="+mn-cs"/>
      </a:defRPr>
    </a:lvl4pPr>
    <a:lvl5pPr marL="1765630" algn="l" defTabSz="882816" rtl="0" eaLnBrk="1" latinLnBrk="0" hangingPunct="1">
      <a:defRPr sz="1738" kern="1200">
        <a:solidFill>
          <a:schemeClr val="tx1"/>
        </a:solidFill>
        <a:latin typeface="+mn-lt"/>
        <a:ea typeface="+mn-ea"/>
        <a:cs typeface="+mn-cs"/>
      </a:defRPr>
    </a:lvl5pPr>
    <a:lvl6pPr marL="2207038" algn="l" defTabSz="882816" rtl="0" eaLnBrk="1" latinLnBrk="0" hangingPunct="1">
      <a:defRPr sz="1738" kern="1200">
        <a:solidFill>
          <a:schemeClr val="tx1"/>
        </a:solidFill>
        <a:latin typeface="+mn-lt"/>
        <a:ea typeface="+mn-ea"/>
        <a:cs typeface="+mn-cs"/>
      </a:defRPr>
    </a:lvl6pPr>
    <a:lvl7pPr marL="2648446" algn="l" defTabSz="882816" rtl="0" eaLnBrk="1" latinLnBrk="0" hangingPunct="1">
      <a:defRPr sz="1738" kern="1200">
        <a:solidFill>
          <a:schemeClr val="tx1"/>
        </a:solidFill>
        <a:latin typeface="+mn-lt"/>
        <a:ea typeface="+mn-ea"/>
        <a:cs typeface="+mn-cs"/>
      </a:defRPr>
    </a:lvl7pPr>
    <a:lvl8pPr marL="3089853" algn="l" defTabSz="882816" rtl="0" eaLnBrk="1" latinLnBrk="0" hangingPunct="1">
      <a:defRPr sz="1738" kern="1200">
        <a:solidFill>
          <a:schemeClr val="tx1"/>
        </a:solidFill>
        <a:latin typeface="+mn-lt"/>
        <a:ea typeface="+mn-ea"/>
        <a:cs typeface="+mn-cs"/>
      </a:defRPr>
    </a:lvl8pPr>
    <a:lvl9pPr marL="3531260" algn="l" defTabSz="882816" rtl="0" eaLnBrk="1" latinLnBrk="0" hangingPunct="1">
      <a:defRPr sz="173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7" userDrawn="1">
          <p15:clr>
            <a:srgbClr val="A4A3A4"/>
          </p15:clr>
        </p15:guide>
        <p15:guide id="3" orient="horz" pos="316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786" autoAdjust="0"/>
    <p:restoredTop sz="96405" autoAdjust="0"/>
  </p:normalViewPr>
  <p:slideViewPr>
    <p:cSldViewPr snapToGrid="0">
      <p:cViewPr varScale="1">
        <p:scale>
          <a:sx n="76" d="100"/>
          <a:sy n="76" d="100"/>
        </p:scale>
        <p:origin x="208" y="1560"/>
      </p:cViewPr>
      <p:guideLst>
        <p:guide orient="horz" pos="1392"/>
        <p:guide pos="7057"/>
        <p:guide orient="horz" pos="316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7/25/23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882816" rtl="0" eaLnBrk="1" latinLnBrk="0" hangingPunct="1">
      <a:defRPr sz="1159" kern="1200">
        <a:solidFill>
          <a:schemeClr val="tx1"/>
        </a:solidFill>
        <a:latin typeface="+mn-lt"/>
        <a:ea typeface="+mn-ea"/>
        <a:cs typeface="+mn-cs"/>
      </a:defRPr>
    </a:lvl1pPr>
    <a:lvl2pPr marL="441407" algn="l" defTabSz="882816" rtl="0" eaLnBrk="1" latinLnBrk="0" hangingPunct="1">
      <a:defRPr sz="1159" kern="1200">
        <a:solidFill>
          <a:schemeClr val="tx1"/>
        </a:solidFill>
        <a:latin typeface="+mn-lt"/>
        <a:ea typeface="+mn-ea"/>
        <a:cs typeface="+mn-cs"/>
      </a:defRPr>
    </a:lvl2pPr>
    <a:lvl3pPr marL="882816" algn="l" defTabSz="882816" rtl="0" eaLnBrk="1" latinLnBrk="0" hangingPunct="1">
      <a:defRPr sz="1159" kern="1200">
        <a:solidFill>
          <a:schemeClr val="tx1"/>
        </a:solidFill>
        <a:latin typeface="+mn-lt"/>
        <a:ea typeface="+mn-ea"/>
        <a:cs typeface="+mn-cs"/>
      </a:defRPr>
    </a:lvl3pPr>
    <a:lvl4pPr marL="1324222" algn="l" defTabSz="882816" rtl="0" eaLnBrk="1" latinLnBrk="0" hangingPunct="1">
      <a:defRPr sz="1159" kern="1200">
        <a:solidFill>
          <a:schemeClr val="tx1"/>
        </a:solidFill>
        <a:latin typeface="+mn-lt"/>
        <a:ea typeface="+mn-ea"/>
        <a:cs typeface="+mn-cs"/>
      </a:defRPr>
    </a:lvl4pPr>
    <a:lvl5pPr marL="1765630" algn="l" defTabSz="882816" rtl="0" eaLnBrk="1" latinLnBrk="0" hangingPunct="1">
      <a:defRPr sz="1159" kern="1200">
        <a:solidFill>
          <a:schemeClr val="tx1"/>
        </a:solidFill>
        <a:latin typeface="+mn-lt"/>
        <a:ea typeface="+mn-ea"/>
        <a:cs typeface="+mn-cs"/>
      </a:defRPr>
    </a:lvl5pPr>
    <a:lvl6pPr marL="2207038" algn="l" defTabSz="882816" rtl="0" eaLnBrk="1" latinLnBrk="0" hangingPunct="1">
      <a:defRPr sz="1159" kern="1200">
        <a:solidFill>
          <a:schemeClr val="tx1"/>
        </a:solidFill>
        <a:latin typeface="+mn-lt"/>
        <a:ea typeface="+mn-ea"/>
        <a:cs typeface="+mn-cs"/>
      </a:defRPr>
    </a:lvl6pPr>
    <a:lvl7pPr marL="2648446" algn="l" defTabSz="882816" rtl="0" eaLnBrk="1" latinLnBrk="0" hangingPunct="1">
      <a:defRPr sz="1159" kern="1200">
        <a:solidFill>
          <a:schemeClr val="tx1"/>
        </a:solidFill>
        <a:latin typeface="+mn-lt"/>
        <a:ea typeface="+mn-ea"/>
        <a:cs typeface="+mn-cs"/>
      </a:defRPr>
    </a:lvl7pPr>
    <a:lvl8pPr marL="3089853" algn="l" defTabSz="882816" rtl="0" eaLnBrk="1" latinLnBrk="0" hangingPunct="1">
      <a:defRPr sz="1159" kern="1200">
        <a:solidFill>
          <a:schemeClr val="tx1"/>
        </a:solidFill>
        <a:latin typeface="+mn-lt"/>
        <a:ea typeface="+mn-ea"/>
        <a:cs typeface="+mn-cs"/>
      </a:defRPr>
    </a:lvl8pPr>
    <a:lvl9pPr marL="3531260" algn="l" defTabSz="882816" rtl="0" eaLnBrk="1" latinLnBrk="0" hangingPunct="1">
      <a:defRPr sz="115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59976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122364"/>
            <a:ext cx="9144000" cy="2387600"/>
          </a:xfrm>
        </p:spPr>
        <p:txBody>
          <a:bodyPr anchor="b"/>
          <a:lstStyle>
            <a:lvl1pPr algn="l">
              <a:defRPr sz="5781" b="1" i="0" cap="all"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1" y="3602039"/>
            <a:ext cx="9144000" cy="1655761"/>
          </a:xfrm>
        </p:spPr>
        <p:txBody>
          <a:bodyPr/>
          <a:lstStyle>
            <a:lvl1pPr marL="0" indent="0" algn="l">
              <a:buNone/>
              <a:defRPr sz="2312"/>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1" y="1114052"/>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4"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4"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51" y="1681165"/>
            <a:ext cx="4553712"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51" y="2505076"/>
            <a:ext cx="4553712"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9" y="365126"/>
            <a:ext cx="1051559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5"/>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6"/>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71"/>
            <a:ext cx="2834640" cy="823912"/>
          </a:xfrm>
        </p:spPr>
        <p:txBody>
          <a:bodyPr anchor="b"/>
          <a:lstStyle>
            <a:lvl1pPr marL="0" indent="0">
              <a:buNone/>
              <a:defRPr sz="2312" b="1"/>
            </a:lvl1pPr>
            <a:lvl2pPr marL="440529" indent="0">
              <a:buNone/>
              <a:defRPr sz="1927" b="1"/>
            </a:lvl2pPr>
            <a:lvl3pPr marL="881060" indent="0">
              <a:buNone/>
              <a:defRPr sz="1734" b="1"/>
            </a:lvl3pPr>
            <a:lvl4pPr marL="1321590" indent="0">
              <a:buNone/>
              <a:defRPr sz="1542" b="1"/>
            </a:lvl4pPr>
            <a:lvl5pPr marL="1762120" indent="0">
              <a:buNone/>
              <a:defRPr sz="1542" b="1"/>
            </a:lvl5pPr>
            <a:lvl6pPr marL="2202649" indent="0">
              <a:buNone/>
              <a:defRPr sz="1542" b="1"/>
            </a:lvl6pPr>
            <a:lvl7pPr marL="2643180" indent="0">
              <a:buNone/>
              <a:defRPr sz="1542" b="1"/>
            </a:lvl7pPr>
            <a:lvl8pPr marL="3083710" indent="0">
              <a:buNone/>
              <a:defRPr sz="1542" b="1"/>
            </a:lvl8pPr>
            <a:lvl9pPr marL="3524240" indent="0">
              <a:buNone/>
              <a:defRPr sz="1542"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3"/>
            <a:ext cx="2834640" cy="3684588"/>
          </a:xfrm>
        </p:spPr>
        <p:txBody>
          <a:bodyPr>
            <a:normAutofit/>
          </a:bodyPr>
          <a:lstStyle>
            <a:lvl1pPr>
              <a:defRPr sz="1927"/>
            </a:lvl1pPr>
            <a:lvl2pPr>
              <a:defRPr sz="1734"/>
            </a:lvl2pPr>
            <a:lvl3pPr>
              <a:defRPr sz="1542"/>
            </a:lvl3pPr>
            <a:lvl4pPr>
              <a:defRPr sz="1349"/>
            </a:lvl4pPr>
            <a:lvl5pPr>
              <a:defRPr sz="1349"/>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8" y="804675"/>
            <a:ext cx="4434840" cy="886968"/>
          </a:xfrm>
        </p:spPr>
        <p:txBody>
          <a:bodyPr anchor="b"/>
          <a:lstStyle>
            <a:lvl1pPr algn="l">
              <a:defRPr sz="5204"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1801369"/>
            <a:ext cx="4434840" cy="4754881"/>
          </a:xfrm>
        </p:spPr>
        <p:txBody>
          <a:bodyPr>
            <a:normAutofit/>
          </a:bodyPr>
          <a:lstStyle>
            <a:lvl1pPr marL="0" indent="0" algn="l">
              <a:lnSpc>
                <a:spcPct val="110000"/>
              </a:lnSpc>
              <a:buNone/>
              <a:defRPr sz="1927"/>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108961"/>
            <a:ext cx="5221223" cy="3447287"/>
          </a:xfrm>
        </p:spPr>
        <p:txBody>
          <a:bodyPr anchor="ctr"/>
          <a:lstStyle>
            <a:lvl1pPr algn="ctr">
              <a:buNone/>
              <a:defRPr>
                <a:solidFill>
                  <a:schemeClr val="bg1"/>
                </a:solidFill>
              </a:defRPr>
            </a:lvl1pPr>
          </a:lstStyle>
          <a:p>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6" y="301753"/>
            <a:ext cx="2459735" cy="2505456"/>
          </a:xfrm>
        </p:spPr>
        <p:txBody>
          <a:bodyPr anchor="ctr"/>
          <a:lstStyle>
            <a:lvl1pPr algn="ctr">
              <a:buNone/>
              <a:defRPr>
                <a:solidFill>
                  <a:schemeClr val="bg1"/>
                </a:solidFill>
              </a:defRPr>
            </a:lvl1pPr>
          </a:lstStyle>
          <a:p>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4" y="301753"/>
            <a:ext cx="2459735" cy="2505456"/>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2" y="407499"/>
            <a:ext cx="1952280"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8" y="1972581"/>
            <a:ext cx="2290064"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4"/>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7" y="4018982"/>
            <a:ext cx="3854162"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734">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2" y="585217"/>
            <a:ext cx="5276087" cy="2276857"/>
          </a:xfrm>
        </p:spPr>
        <p:txBody>
          <a:bodyPr anchor="b"/>
          <a:lstStyle>
            <a:lvl1pPr algn="r">
              <a:defRPr sz="4625" b="1" cap="all" spc="385"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9" y="185953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4" y="31468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2" y="3127249"/>
            <a:ext cx="5276087" cy="1124712"/>
          </a:xfrm>
        </p:spPr>
        <p:txBody>
          <a:bodyPr/>
          <a:lstStyle>
            <a:lvl1pPr marL="0" indent="0" algn="r">
              <a:buNone/>
              <a:defRPr sz="1734">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083"/>
            </a:lvl1pPr>
            <a:lvl2pPr>
              <a:defRPr sz="2699"/>
            </a:lvl2pPr>
            <a:lvl3pPr>
              <a:defRPr sz="2312"/>
            </a:lvl3pPr>
            <a:lvl4pPr>
              <a:defRPr sz="1927"/>
            </a:lvl4pPr>
            <a:lvl5pPr>
              <a:defRPr sz="1927"/>
            </a:lvl5pPr>
            <a:lvl6pPr>
              <a:defRPr sz="1927"/>
            </a:lvl6pPr>
            <a:lvl7pPr>
              <a:defRPr sz="1927"/>
            </a:lvl7pPr>
            <a:lvl8pPr>
              <a:defRPr sz="1927"/>
            </a:lvl8pPr>
            <a:lvl9pPr>
              <a:defRPr sz="1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9" y="457201"/>
            <a:ext cx="3932237" cy="1600200"/>
          </a:xfrm>
        </p:spPr>
        <p:txBody>
          <a:bodyPr anchor="b"/>
          <a:lstStyle>
            <a:lvl1pPr>
              <a:defRPr sz="3083"/>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083"/>
            </a:lvl1pPr>
            <a:lvl2pPr marL="440529" indent="0">
              <a:buNone/>
              <a:defRPr sz="2699"/>
            </a:lvl2pPr>
            <a:lvl3pPr marL="881060" indent="0">
              <a:buNone/>
              <a:defRPr sz="2312"/>
            </a:lvl3pPr>
            <a:lvl4pPr marL="1321590" indent="0">
              <a:buNone/>
              <a:defRPr sz="1927"/>
            </a:lvl4pPr>
            <a:lvl5pPr marL="1762120" indent="0">
              <a:buNone/>
              <a:defRPr sz="1927"/>
            </a:lvl5pPr>
            <a:lvl6pPr marL="2202649" indent="0">
              <a:buNone/>
              <a:defRPr sz="1927"/>
            </a:lvl6pPr>
            <a:lvl7pPr marL="2643180" indent="0">
              <a:buNone/>
              <a:defRPr sz="1927"/>
            </a:lvl7pPr>
            <a:lvl8pPr marL="3083710" indent="0">
              <a:buNone/>
              <a:defRPr sz="1927"/>
            </a:lvl8pPr>
            <a:lvl9pPr marL="3524240" indent="0">
              <a:buNone/>
              <a:defRPr sz="1927"/>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9" y="2057402"/>
            <a:ext cx="3932237" cy="3811588"/>
          </a:xfrm>
        </p:spPr>
        <p:txBody>
          <a:bodyPr/>
          <a:lstStyle>
            <a:lvl1pPr marL="0" indent="0">
              <a:buNone/>
              <a:defRPr sz="1542"/>
            </a:lvl1pPr>
            <a:lvl2pPr marL="440529" indent="0">
              <a:buNone/>
              <a:defRPr sz="1349"/>
            </a:lvl2pPr>
            <a:lvl3pPr marL="881060" indent="0">
              <a:buNone/>
              <a:defRPr sz="1156"/>
            </a:lvl3pPr>
            <a:lvl4pPr marL="1321590" indent="0">
              <a:buNone/>
              <a:defRPr sz="964"/>
            </a:lvl4pPr>
            <a:lvl5pPr marL="1762120" indent="0">
              <a:buNone/>
              <a:defRPr sz="964"/>
            </a:lvl5pPr>
            <a:lvl6pPr marL="2202649" indent="0">
              <a:buNone/>
              <a:defRPr sz="964"/>
            </a:lvl6pPr>
            <a:lvl7pPr marL="2643180" indent="0">
              <a:buNone/>
              <a:defRPr sz="964"/>
            </a:lvl7pPr>
            <a:lvl8pPr marL="3083710" indent="0">
              <a:buNone/>
              <a:defRPr sz="964"/>
            </a:lvl8pPr>
            <a:lvl9pPr marL="3524240" indent="0">
              <a:buNone/>
              <a:defRPr sz="964"/>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9" y="594360"/>
            <a:ext cx="6272784" cy="2843785"/>
          </a:xfrm>
        </p:spPr>
        <p:txBody>
          <a:bodyPr anchor="b"/>
          <a:lstStyle>
            <a:lvl1pPr algn="l">
              <a:defRPr sz="5204"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9"/>
            <a:ext cx="5093208" cy="1197863"/>
          </a:xfrm>
        </p:spPr>
        <p:txBody>
          <a:bodyPr>
            <a:normAutofit/>
          </a:bodyPr>
          <a:lstStyle>
            <a:lvl1pPr marL="0" indent="0" algn="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3" y="3496324"/>
            <a:ext cx="0" cy="3352799"/>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3"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sz="1781"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3" y="3198267"/>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3" y="2530061"/>
            <a:ext cx="3707972" cy="3707970"/>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542" b="1">
                <a:solidFill>
                  <a:schemeClr val="bg1"/>
                </a:solidFill>
              </a:defRPr>
            </a:lvl1pPr>
          </a:lstStyle>
          <a:p>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7" y="585217"/>
            <a:ext cx="5833873" cy="2276857"/>
          </a:xfrm>
        </p:spPr>
        <p:txBody>
          <a:bodyPr anchor="b"/>
          <a:lstStyle>
            <a:lvl1pPr algn="r">
              <a:defRPr sz="5781" b="1" cap="all" spc="385"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38" y="1938529"/>
            <a:ext cx="2788920" cy="365124"/>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2" y="201170"/>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3"/>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7" y="3127250"/>
            <a:ext cx="5833873" cy="3118104"/>
          </a:xfrm>
        </p:spPr>
        <p:txBody>
          <a:bodyPr/>
          <a:lstStyle>
            <a:lvl1pPr marL="0" indent="0" algn="r">
              <a:buNone/>
              <a:defRPr sz="1734">
                <a:solidFill>
                  <a:schemeClr val="bg1"/>
                </a:solidFill>
              </a:defRPr>
            </a:lvl1pPr>
          </a:lstStyle>
          <a:p>
            <a:pPr lvl="0"/>
            <a:r>
              <a:rPr lang="en-US" dirty="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7" y="25309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9" y="6031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7" y="1665521"/>
            <a:ext cx="4266960" cy="4266969"/>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3" y="1335025"/>
            <a:ext cx="6190487" cy="1179575"/>
          </a:xfrm>
        </p:spPr>
        <p:txBody>
          <a:bodyPr lIns="91440" tIns="45720" rIns="91440" bIns="45720" anchor="b"/>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9"/>
            <a:ext cx="6190487" cy="3346704"/>
          </a:xfrm>
        </p:spPr>
        <p:txBody>
          <a:bodyPr/>
          <a:lstStyle>
            <a:lvl1pPr marL="0" indent="0">
              <a:lnSpc>
                <a:spcPct val="110000"/>
              </a:lnSpc>
              <a:buNone/>
              <a:defRPr sz="1927"/>
            </a:lvl1pPr>
            <a:lvl2pPr marL="220265">
              <a:defRPr sz="1734"/>
            </a:lvl2pPr>
            <a:lvl3pPr marL="440529">
              <a:defRPr sz="1542"/>
            </a:lvl3pPr>
            <a:lvl4pPr marL="660795">
              <a:defRPr sz="1349"/>
            </a:lvl4pPr>
            <a:lvl5pPr>
              <a:defRPr sz="134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5" y="621794"/>
            <a:ext cx="4114799"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1"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2" y="178001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1" y="1463039"/>
            <a:ext cx="9144000" cy="2340865"/>
          </a:xfrm>
        </p:spPr>
        <p:txBody>
          <a:bodyPr anchor="b">
            <a:normAutofit/>
          </a:bodyPr>
          <a:lstStyle>
            <a:lvl1pPr algn="ctr">
              <a:defRPr sz="5781" b="1" i="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1927">
                <a:solidFill>
                  <a:schemeClr val="bg1"/>
                </a:solidFill>
              </a:defRPr>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6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sz="1781"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7" y="251584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sz="1781"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5" y="278757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sz="1781"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70" y="2633449"/>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5" y="3083341"/>
            <a:ext cx="95759" cy="9576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sz="1781"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6" y="349287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204"/>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8" y="841250"/>
            <a:ext cx="4434840" cy="3236976"/>
          </a:xfrm>
        </p:spPr>
        <p:txBody>
          <a:bodyPr anchor="b"/>
          <a:lstStyle>
            <a:lvl1pPr algn="l">
              <a:lnSpc>
                <a:spcPct val="110000"/>
              </a:lnSpc>
              <a:spcBef>
                <a:spcPts val="964"/>
              </a:spcBef>
              <a:defRPr sz="3468" b="0" i="0" cap="none" baseline="0"/>
            </a:lvl1pPr>
          </a:lstStyle>
          <a:p>
            <a:r>
              <a:rPr lang="en-US" dirty="0"/>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6" y="4498847"/>
            <a:ext cx="4434835" cy="510475"/>
          </a:xfrm>
        </p:spPr>
        <p:txBody>
          <a:bodyPr/>
          <a:lstStyle>
            <a:lvl1pPr marL="0" indent="0" algn="l">
              <a:lnSpc>
                <a:spcPct val="110000"/>
              </a:lnSpc>
              <a:buNone/>
              <a:defRPr sz="1734"/>
            </a:lvl1pPr>
            <a:lvl2pPr marL="440529" indent="0" algn="ctr">
              <a:buNone/>
              <a:defRPr sz="1927"/>
            </a:lvl2pPr>
            <a:lvl3pPr marL="881060" indent="0" algn="ctr">
              <a:buNone/>
              <a:defRPr sz="1734"/>
            </a:lvl3pPr>
            <a:lvl4pPr marL="1321590" indent="0" algn="ctr">
              <a:buNone/>
              <a:defRPr sz="1542"/>
            </a:lvl4pPr>
            <a:lvl5pPr marL="1762120" indent="0" algn="ctr">
              <a:buNone/>
              <a:defRPr sz="1542"/>
            </a:lvl5pPr>
            <a:lvl6pPr marL="2202649" indent="0" algn="ctr">
              <a:buNone/>
              <a:defRPr sz="1542"/>
            </a:lvl6pPr>
            <a:lvl7pPr marL="2643180" indent="0" algn="ctr">
              <a:buNone/>
              <a:defRPr sz="1542"/>
            </a:lvl7pPr>
            <a:lvl8pPr marL="3083710" indent="0" algn="ctr">
              <a:buNone/>
              <a:defRPr sz="1542"/>
            </a:lvl8pPr>
            <a:lvl9pPr marL="3524240" indent="0" algn="ctr">
              <a:buNone/>
              <a:defRPr sz="1542"/>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3" y="1591057"/>
            <a:ext cx="3547872" cy="365124"/>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5"/>
            <a:ext cx="0" cy="323872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2" y="2"/>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1"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6" y="301753"/>
            <a:ext cx="5221223" cy="6263641"/>
          </a:xfrm>
        </p:spPr>
        <p:txBody>
          <a:bodyPr anchor="ctr"/>
          <a:lstStyle>
            <a:lvl1pPr algn="ctr">
              <a:buNone/>
              <a:defRPr>
                <a:solidFill>
                  <a:schemeClr val="bg1"/>
                </a:solidFill>
              </a:defRPr>
            </a:lvl1pPr>
          </a:lstStyle>
          <a:p>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4" y="365126"/>
            <a:ext cx="10771632" cy="1325564"/>
          </a:xfrm>
        </p:spPr>
        <p:txBody>
          <a:bodyPr/>
          <a:lstStyle>
            <a:lvl1pPr>
              <a:defRPr sz="5204"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4" y="1825626"/>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2" y="841251"/>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5" y="344084"/>
            <a:ext cx="151536" cy="151537"/>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sz="1781"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4"/>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4"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51" y="1825626"/>
            <a:ext cx="4553712" cy="4351338"/>
          </a:xfrm>
        </p:spPr>
        <p:txBody>
          <a:bodyPr>
            <a:normAutofit/>
          </a:bodyPr>
          <a:lstStyle>
            <a:lvl1pPr>
              <a:defRPr sz="2312"/>
            </a:lvl1pPr>
            <a:lvl2pPr>
              <a:defRPr sz="1927"/>
            </a:lvl2pPr>
            <a:lvl3pPr>
              <a:defRPr sz="1734"/>
            </a:lvl3pPr>
            <a:lvl4pPr>
              <a:defRPr sz="1542"/>
            </a:lvl4pPr>
            <a:lvl5pPr>
              <a:defRPr sz="154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1" y="356814"/>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9" y="49220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sz="1781"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6" y="1055583"/>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sz="1781"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4" y="44663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sz="1781"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3" y="365126"/>
            <a:ext cx="10515599"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3" y="1825626"/>
            <a:ext cx="105155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156" b="1" i="0" cap="all" spc="96"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2" y="6356354"/>
            <a:ext cx="4114799" cy="365125"/>
          </a:xfrm>
          <a:prstGeom prst="rect">
            <a:avLst/>
          </a:prstGeom>
        </p:spPr>
        <p:txBody>
          <a:bodyPr vert="horz" lIns="91440" tIns="45720" rIns="91440" bIns="45720" rtlCol="0" anchor="ctr"/>
          <a:lstStyle>
            <a:lvl1pPr algn="ctr">
              <a:defRPr sz="1156" b="1" i="0" cap="all" spc="96"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2" y="6356354"/>
            <a:ext cx="2743200" cy="365125"/>
          </a:xfrm>
          <a:prstGeom prst="rect">
            <a:avLst/>
          </a:prstGeom>
        </p:spPr>
        <p:txBody>
          <a:bodyPr vert="horz" lIns="91440" tIns="45720" rIns="91440" bIns="45720" rtlCol="0" anchor="ctr"/>
          <a:lstStyle>
            <a:lvl1pPr algn="r">
              <a:defRPr sz="1156" b="1" i="0" cap="all" spc="96"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881060" rtl="0" eaLnBrk="1" latinLnBrk="0" hangingPunct="1">
        <a:lnSpc>
          <a:spcPct val="90000"/>
        </a:lnSpc>
        <a:spcBef>
          <a:spcPct val="0"/>
        </a:spcBef>
        <a:buNone/>
        <a:defRPr sz="4240" kern="1200">
          <a:solidFill>
            <a:schemeClr val="tx1"/>
          </a:solidFill>
          <a:latin typeface="+mj-lt"/>
          <a:ea typeface="+mj-ea"/>
          <a:cs typeface="+mj-cs"/>
        </a:defRPr>
      </a:lvl1pPr>
    </p:titleStyle>
    <p:bodyStyle>
      <a:lvl1pPr marL="220265" indent="-220265" algn="l" defTabSz="881060" rtl="0" eaLnBrk="1" latinLnBrk="0" hangingPunct="1">
        <a:lnSpc>
          <a:spcPct val="90000"/>
        </a:lnSpc>
        <a:spcBef>
          <a:spcPts val="964"/>
        </a:spcBef>
        <a:buFont typeface="Arial" panose="020B0604020202020204" pitchFamily="34" charset="0"/>
        <a:buChar char="•"/>
        <a:defRPr sz="2699" kern="1200">
          <a:solidFill>
            <a:schemeClr val="tx1"/>
          </a:solidFill>
          <a:latin typeface="+mn-lt"/>
          <a:ea typeface="+mn-ea"/>
          <a:cs typeface="+mn-cs"/>
        </a:defRPr>
      </a:lvl1pPr>
      <a:lvl2pPr marL="660795" indent="-220265" algn="l" defTabSz="881060" rtl="0" eaLnBrk="1" latinLnBrk="0" hangingPunct="1">
        <a:lnSpc>
          <a:spcPct val="90000"/>
        </a:lnSpc>
        <a:spcBef>
          <a:spcPts val="482"/>
        </a:spcBef>
        <a:buFont typeface="Arial" panose="020B0604020202020204" pitchFamily="34" charset="0"/>
        <a:buChar char="•"/>
        <a:defRPr sz="2312" kern="1200">
          <a:solidFill>
            <a:schemeClr val="tx1"/>
          </a:solidFill>
          <a:latin typeface="+mn-lt"/>
          <a:ea typeface="+mn-ea"/>
          <a:cs typeface="+mn-cs"/>
        </a:defRPr>
      </a:lvl2pPr>
      <a:lvl3pPr marL="1101324" indent="-220265" algn="l" defTabSz="881060" rtl="0" eaLnBrk="1" latinLnBrk="0" hangingPunct="1">
        <a:lnSpc>
          <a:spcPct val="90000"/>
        </a:lnSpc>
        <a:spcBef>
          <a:spcPts val="482"/>
        </a:spcBef>
        <a:buFont typeface="Arial" panose="020B0604020202020204" pitchFamily="34" charset="0"/>
        <a:buChar char="•"/>
        <a:defRPr sz="1927" kern="1200">
          <a:solidFill>
            <a:schemeClr val="tx1"/>
          </a:solidFill>
          <a:latin typeface="+mn-lt"/>
          <a:ea typeface="+mn-ea"/>
          <a:cs typeface="+mn-cs"/>
        </a:defRPr>
      </a:lvl3pPr>
      <a:lvl4pPr marL="154185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4pPr>
      <a:lvl5pPr marL="198238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5pPr>
      <a:lvl6pPr marL="242291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6pPr>
      <a:lvl7pPr marL="286344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7pPr>
      <a:lvl8pPr marL="3303974"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8pPr>
      <a:lvl9pPr marL="3744505" indent="-220265" algn="l" defTabSz="881060" rtl="0" eaLnBrk="1" latinLnBrk="0" hangingPunct="1">
        <a:lnSpc>
          <a:spcPct val="90000"/>
        </a:lnSpc>
        <a:spcBef>
          <a:spcPts val="482"/>
        </a:spcBef>
        <a:buFont typeface="Arial" panose="020B0604020202020204" pitchFamily="34" charset="0"/>
        <a:buChar char="•"/>
        <a:defRPr sz="1734" kern="1200">
          <a:solidFill>
            <a:schemeClr val="tx1"/>
          </a:solidFill>
          <a:latin typeface="+mn-lt"/>
          <a:ea typeface="+mn-ea"/>
          <a:cs typeface="+mn-cs"/>
        </a:defRPr>
      </a:lvl9pPr>
    </p:bodyStyle>
    <p:otherStyle>
      <a:defPPr>
        <a:defRPr lang="en-US"/>
      </a:defPPr>
      <a:lvl1pPr marL="0" algn="l" defTabSz="881060" rtl="0" eaLnBrk="1" latinLnBrk="0" hangingPunct="1">
        <a:defRPr sz="1734" kern="1200">
          <a:solidFill>
            <a:schemeClr val="tx1"/>
          </a:solidFill>
          <a:latin typeface="+mn-lt"/>
          <a:ea typeface="+mn-ea"/>
          <a:cs typeface="+mn-cs"/>
        </a:defRPr>
      </a:lvl1pPr>
      <a:lvl2pPr marL="440529" algn="l" defTabSz="881060" rtl="0" eaLnBrk="1" latinLnBrk="0" hangingPunct="1">
        <a:defRPr sz="1734" kern="1200">
          <a:solidFill>
            <a:schemeClr val="tx1"/>
          </a:solidFill>
          <a:latin typeface="+mn-lt"/>
          <a:ea typeface="+mn-ea"/>
          <a:cs typeface="+mn-cs"/>
        </a:defRPr>
      </a:lvl2pPr>
      <a:lvl3pPr marL="881060" algn="l" defTabSz="881060" rtl="0" eaLnBrk="1" latinLnBrk="0" hangingPunct="1">
        <a:defRPr sz="1734" kern="1200">
          <a:solidFill>
            <a:schemeClr val="tx1"/>
          </a:solidFill>
          <a:latin typeface="+mn-lt"/>
          <a:ea typeface="+mn-ea"/>
          <a:cs typeface="+mn-cs"/>
        </a:defRPr>
      </a:lvl3pPr>
      <a:lvl4pPr marL="1321590" algn="l" defTabSz="881060" rtl="0" eaLnBrk="1" latinLnBrk="0" hangingPunct="1">
        <a:defRPr sz="1734" kern="1200">
          <a:solidFill>
            <a:schemeClr val="tx1"/>
          </a:solidFill>
          <a:latin typeface="+mn-lt"/>
          <a:ea typeface="+mn-ea"/>
          <a:cs typeface="+mn-cs"/>
        </a:defRPr>
      </a:lvl4pPr>
      <a:lvl5pPr marL="1762120" algn="l" defTabSz="881060" rtl="0" eaLnBrk="1" latinLnBrk="0" hangingPunct="1">
        <a:defRPr sz="1734" kern="1200">
          <a:solidFill>
            <a:schemeClr val="tx1"/>
          </a:solidFill>
          <a:latin typeface="+mn-lt"/>
          <a:ea typeface="+mn-ea"/>
          <a:cs typeface="+mn-cs"/>
        </a:defRPr>
      </a:lvl5pPr>
      <a:lvl6pPr marL="2202649" algn="l" defTabSz="881060" rtl="0" eaLnBrk="1" latinLnBrk="0" hangingPunct="1">
        <a:defRPr sz="1734" kern="1200">
          <a:solidFill>
            <a:schemeClr val="tx1"/>
          </a:solidFill>
          <a:latin typeface="+mn-lt"/>
          <a:ea typeface="+mn-ea"/>
          <a:cs typeface="+mn-cs"/>
        </a:defRPr>
      </a:lvl6pPr>
      <a:lvl7pPr marL="2643180" algn="l" defTabSz="881060" rtl="0" eaLnBrk="1" latinLnBrk="0" hangingPunct="1">
        <a:defRPr sz="1734" kern="1200">
          <a:solidFill>
            <a:schemeClr val="tx1"/>
          </a:solidFill>
          <a:latin typeface="+mn-lt"/>
          <a:ea typeface="+mn-ea"/>
          <a:cs typeface="+mn-cs"/>
        </a:defRPr>
      </a:lvl7pPr>
      <a:lvl8pPr marL="3083710" algn="l" defTabSz="881060" rtl="0" eaLnBrk="1" latinLnBrk="0" hangingPunct="1">
        <a:defRPr sz="1734" kern="1200">
          <a:solidFill>
            <a:schemeClr val="tx1"/>
          </a:solidFill>
          <a:latin typeface="+mn-lt"/>
          <a:ea typeface="+mn-ea"/>
          <a:cs typeface="+mn-cs"/>
        </a:defRPr>
      </a:lvl8pPr>
      <a:lvl9pPr marL="3524240" algn="l" defTabSz="881060" rtl="0" eaLnBrk="1" latinLnBrk="0" hangingPunct="1">
        <a:defRPr sz="1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a:xfrm>
            <a:off x="4003383" y="3545553"/>
            <a:ext cx="3362473" cy="413535"/>
          </a:xfrm>
        </p:spPr>
        <p:txBody>
          <a:bodyPr>
            <a:noAutofit/>
          </a:bodyPr>
          <a:lstStyle/>
          <a:p>
            <a:pPr algn="ctr"/>
            <a:r>
              <a:rPr lang="en-US" sz="2000" dirty="0"/>
              <a:t>Lebanese University</a:t>
            </a:r>
            <a:r>
              <a:rPr lang="en-US" sz="2000" u="sng" dirty="0"/>
              <a:t> </a:t>
            </a:r>
            <a:endParaRPr lang="en-US" sz="2000" dirty="0"/>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1344109" y="332828"/>
            <a:ext cx="9010880" cy="728789"/>
          </a:xfrm>
        </p:spPr>
        <p:txBody>
          <a:bodyPr/>
          <a:lstStyle/>
          <a:p>
            <a:r>
              <a:rPr lang="en-US" sz="3600" dirty="0">
                <a:solidFill>
                  <a:schemeClr val="bg2">
                    <a:lumMod val="50000"/>
                  </a:schemeClr>
                </a:solidFill>
              </a:rPr>
              <a:t>Academic registration project</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a:t>
            </a:fld>
            <a:endParaRPr lang="en-US" dirty="0"/>
          </a:p>
        </p:txBody>
      </p:sp>
      <p:pic>
        <p:nvPicPr>
          <p:cNvPr id="12" name="Picture 11">
            <a:extLst>
              <a:ext uri="{FF2B5EF4-FFF2-40B4-BE49-F238E27FC236}">
                <a16:creationId xmlns:a16="http://schemas.microsoft.com/office/drawing/2014/main" id="{A3DA850B-4E88-8CBF-1AAD-B0D987D1CBF7}"/>
              </a:ext>
            </a:extLst>
          </p:cNvPr>
          <p:cNvPicPr>
            <a:picLocks noChangeAspect="1"/>
          </p:cNvPicPr>
          <p:nvPr/>
        </p:nvPicPr>
        <p:blipFill>
          <a:blip r:embed="rId2"/>
          <a:stretch>
            <a:fillRect/>
          </a:stretch>
        </p:blipFill>
        <p:spPr>
          <a:xfrm>
            <a:off x="4497257" y="1342896"/>
            <a:ext cx="2128146" cy="2128146"/>
          </a:xfrm>
          <a:prstGeom prst="rect">
            <a:avLst/>
          </a:prstGeom>
        </p:spPr>
      </p:pic>
      <p:sp>
        <p:nvSpPr>
          <p:cNvPr id="15" name="Cube 14">
            <a:extLst>
              <a:ext uri="{FF2B5EF4-FFF2-40B4-BE49-F238E27FC236}">
                <a16:creationId xmlns:a16="http://schemas.microsoft.com/office/drawing/2014/main" id="{0A92937C-58C5-573D-3424-96CB1B15E392}"/>
              </a:ext>
            </a:extLst>
          </p:cNvPr>
          <p:cNvSpPr/>
          <p:nvPr/>
        </p:nvSpPr>
        <p:spPr>
          <a:xfrm>
            <a:off x="748250" y="4173488"/>
            <a:ext cx="2718549" cy="2365428"/>
          </a:xfrm>
          <a:prstGeom prst="cube">
            <a:avLst/>
          </a:prstGeom>
          <a:solidFill>
            <a:schemeClr val="tx1"/>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OSAMA</a:t>
            </a:r>
          </a:p>
          <a:p>
            <a:pPr algn="ctr"/>
            <a:r>
              <a:rPr lang="en-US" sz="2800" b="1" dirty="0"/>
              <a:t>ZAMMAR</a:t>
            </a:r>
          </a:p>
        </p:txBody>
      </p:sp>
      <p:sp>
        <p:nvSpPr>
          <p:cNvPr id="16" name="Cube 15">
            <a:extLst>
              <a:ext uri="{FF2B5EF4-FFF2-40B4-BE49-F238E27FC236}">
                <a16:creationId xmlns:a16="http://schemas.microsoft.com/office/drawing/2014/main" id="{33F5E569-7EB0-3D71-5750-DD77CD2E2698}"/>
              </a:ext>
            </a:extLst>
          </p:cNvPr>
          <p:cNvSpPr/>
          <p:nvPr/>
        </p:nvSpPr>
        <p:spPr>
          <a:xfrm>
            <a:off x="4401519" y="4356051"/>
            <a:ext cx="2718549" cy="2365428"/>
          </a:xfrm>
          <a:prstGeom prst="cube">
            <a:avLst/>
          </a:prstGeom>
          <a:solidFill>
            <a:schemeClr val="tx1"/>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OBAIDA</a:t>
            </a:r>
          </a:p>
          <a:p>
            <a:pPr algn="ctr"/>
            <a:r>
              <a:rPr lang="en-US" sz="2800" b="1" dirty="0"/>
              <a:t>AMMAR</a:t>
            </a:r>
          </a:p>
        </p:txBody>
      </p:sp>
      <p:sp>
        <p:nvSpPr>
          <p:cNvPr id="17" name="Cube 16">
            <a:extLst>
              <a:ext uri="{FF2B5EF4-FFF2-40B4-BE49-F238E27FC236}">
                <a16:creationId xmlns:a16="http://schemas.microsoft.com/office/drawing/2014/main" id="{31778920-A965-9AA1-3B0F-F04FD862C045}"/>
              </a:ext>
            </a:extLst>
          </p:cNvPr>
          <p:cNvSpPr/>
          <p:nvPr/>
        </p:nvSpPr>
        <p:spPr>
          <a:xfrm>
            <a:off x="8054788" y="4159744"/>
            <a:ext cx="2918013" cy="2365428"/>
          </a:xfrm>
          <a:prstGeom prst="cube">
            <a:avLst/>
          </a:prstGeom>
          <a:solidFill>
            <a:schemeClr val="tx1"/>
          </a:solidFill>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t>MOHAMMAD</a:t>
            </a:r>
          </a:p>
          <a:p>
            <a:pPr algn="ctr"/>
            <a:r>
              <a:rPr lang="en-US" sz="2600" b="1" dirty="0"/>
              <a:t>ABOU</a:t>
            </a:r>
          </a:p>
          <a:p>
            <a:pPr algn="ctr"/>
            <a:r>
              <a:rPr lang="en-US" sz="2600" b="1" dirty="0"/>
              <a:t>ALFOUL</a:t>
            </a:r>
          </a:p>
        </p:txBody>
      </p:sp>
    </p:spTree>
    <p:extLst>
      <p:ext uri="{BB962C8B-B14F-4D97-AF65-F5344CB8AC3E}">
        <p14:creationId xmlns:p14="http://schemas.microsoft.com/office/powerpoint/2010/main" val="2270028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6"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ircle(in)">
                                      <p:cBhvr>
                                        <p:cTn id="14" dur="2000"/>
                                        <p:tgtEl>
                                          <p:spTgt spid="12"/>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
                                        </p:tgtEl>
                                      </p:cBhvr>
                                    </p:animEffect>
                                  </p:childTnLst>
                                </p:cTn>
                              </p:par>
                            </p:childTnLst>
                          </p:cTn>
                        </p:par>
                        <p:par>
                          <p:cTn id="22" fill="hold">
                            <p:stCondLst>
                              <p:cond delay="30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by="(-#ppt_w*2)" calcmode="lin" valueType="num">
                                      <p:cBhvr rctx="PPT">
                                        <p:cTn id="25" dur="500" autoRev="1" fill="hold">
                                          <p:stCondLst>
                                            <p:cond delay="0"/>
                                          </p:stCondLst>
                                        </p:cTn>
                                        <p:tgtEl>
                                          <p:spTgt spid="16"/>
                                        </p:tgtEl>
                                        <p:attrNameLst>
                                          <p:attrName>ppt_w</p:attrName>
                                        </p:attrNameLst>
                                      </p:cBhvr>
                                    </p:anim>
                                    <p:anim by="(#ppt_w*0.50)" calcmode="lin" valueType="num">
                                      <p:cBhvr>
                                        <p:cTn id="26" dur="500" decel="50000" autoRev="1" fill="hold">
                                          <p:stCondLst>
                                            <p:cond delay="0"/>
                                          </p:stCondLst>
                                        </p:cTn>
                                        <p:tgtEl>
                                          <p:spTgt spid="16"/>
                                        </p:tgtEl>
                                        <p:attrNameLst>
                                          <p:attrName>ppt_x</p:attrName>
                                        </p:attrNameLst>
                                      </p:cBhvr>
                                    </p:anim>
                                    <p:anim from="(-#ppt_h/2)" to="(#ppt_y)" calcmode="lin" valueType="num">
                                      <p:cBhvr>
                                        <p:cTn id="27" dur="1000" fill="hold">
                                          <p:stCondLst>
                                            <p:cond delay="0"/>
                                          </p:stCondLst>
                                        </p:cTn>
                                        <p:tgtEl>
                                          <p:spTgt spid="16"/>
                                        </p:tgtEl>
                                        <p:attrNameLst>
                                          <p:attrName>ppt_y</p:attrName>
                                        </p:attrNameLst>
                                      </p:cBhvr>
                                    </p:anim>
                                    <p:animRot by="21600000">
                                      <p:cBhvr>
                                        <p:cTn id="28" dur="1000" fill="hold">
                                          <p:stCondLst>
                                            <p:cond delay="0"/>
                                          </p:stCondLst>
                                        </p:cTn>
                                        <p:tgtEl>
                                          <p:spTgt spid="16"/>
                                        </p:tgtEl>
                                        <p:attrNameLst>
                                          <p:attrName>r</p:attrName>
                                        </p:attrNameLst>
                                      </p:cBhvr>
                                    </p:animRot>
                                  </p:childTnLst>
                                </p:cTn>
                              </p:par>
                            </p:childTnLst>
                          </p:cTn>
                        </p:par>
                        <p:par>
                          <p:cTn id="29" fill="hold">
                            <p:stCondLst>
                              <p:cond delay="500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 by="(-#ppt_w*2)" calcmode="lin" valueType="num">
                                      <p:cBhvr rctx="PPT">
                                        <p:cTn id="32" dur="500" autoRev="1" fill="hold">
                                          <p:stCondLst>
                                            <p:cond delay="0"/>
                                          </p:stCondLst>
                                        </p:cTn>
                                        <p:tgtEl>
                                          <p:spTgt spid="15"/>
                                        </p:tgtEl>
                                        <p:attrNameLst>
                                          <p:attrName>ppt_w</p:attrName>
                                        </p:attrNameLst>
                                      </p:cBhvr>
                                    </p:anim>
                                    <p:anim by="(#ppt_w*0.50)" calcmode="lin" valueType="num">
                                      <p:cBhvr>
                                        <p:cTn id="33" dur="500" decel="50000" autoRev="1" fill="hold">
                                          <p:stCondLst>
                                            <p:cond delay="0"/>
                                          </p:stCondLst>
                                        </p:cTn>
                                        <p:tgtEl>
                                          <p:spTgt spid="15"/>
                                        </p:tgtEl>
                                        <p:attrNameLst>
                                          <p:attrName>ppt_x</p:attrName>
                                        </p:attrNameLst>
                                      </p:cBhvr>
                                    </p:anim>
                                    <p:anim from="(-#ppt_h/2)" to="(#ppt_y)" calcmode="lin" valueType="num">
                                      <p:cBhvr>
                                        <p:cTn id="34" dur="1000" fill="hold">
                                          <p:stCondLst>
                                            <p:cond delay="0"/>
                                          </p:stCondLst>
                                        </p:cTn>
                                        <p:tgtEl>
                                          <p:spTgt spid="15"/>
                                        </p:tgtEl>
                                        <p:attrNameLst>
                                          <p:attrName>ppt_y</p:attrName>
                                        </p:attrNameLst>
                                      </p:cBhvr>
                                    </p:anim>
                                    <p:animRot by="21600000">
                                      <p:cBhvr>
                                        <p:cTn id="35" dur="1000" fill="hold">
                                          <p:stCondLst>
                                            <p:cond delay="0"/>
                                          </p:stCondLst>
                                        </p:cTn>
                                        <p:tgtEl>
                                          <p:spTgt spid="15"/>
                                        </p:tgtEl>
                                        <p:attrNameLst>
                                          <p:attrName>r</p:attrName>
                                        </p:attrNameLst>
                                      </p:cBhvr>
                                    </p:animRot>
                                  </p:childTnLst>
                                </p:cTn>
                              </p:par>
                            </p:childTnLst>
                          </p:cTn>
                        </p:par>
                        <p:par>
                          <p:cTn id="36" fill="hold">
                            <p:stCondLst>
                              <p:cond delay="7000"/>
                            </p:stCondLst>
                            <p:childTnLst>
                              <p:par>
                                <p:cTn id="37" presetID="56" presetClass="entr" presetSubtype="0" fill="hold" grpId="0" nodeType="afterEffect">
                                  <p:stCondLst>
                                    <p:cond delay="0"/>
                                  </p:stCondLst>
                                  <p:iterate type="lt">
                                    <p:tmPct val="10000"/>
                                  </p:iterate>
                                  <p:childTnLst>
                                    <p:set>
                                      <p:cBhvr>
                                        <p:cTn id="38" dur="1" fill="hold">
                                          <p:stCondLst>
                                            <p:cond delay="0"/>
                                          </p:stCondLst>
                                        </p:cTn>
                                        <p:tgtEl>
                                          <p:spTgt spid="17"/>
                                        </p:tgtEl>
                                        <p:attrNameLst>
                                          <p:attrName>style.visibility</p:attrName>
                                        </p:attrNameLst>
                                      </p:cBhvr>
                                      <p:to>
                                        <p:strVal val="visible"/>
                                      </p:to>
                                    </p:set>
                                    <p:anim by="(-#ppt_w*2)" calcmode="lin" valueType="num">
                                      <p:cBhvr rctx="PPT">
                                        <p:cTn id="39" dur="500" autoRev="1" fill="hold">
                                          <p:stCondLst>
                                            <p:cond delay="0"/>
                                          </p:stCondLst>
                                        </p:cTn>
                                        <p:tgtEl>
                                          <p:spTgt spid="17"/>
                                        </p:tgtEl>
                                        <p:attrNameLst>
                                          <p:attrName>ppt_w</p:attrName>
                                        </p:attrNameLst>
                                      </p:cBhvr>
                                    </p:anim>
                                    <p:anim by="(#ppt_w*0.50)" calcmode="lin" valueType="num">
                                      <p:cBhvr>
                                        <p:cTn id="40" dur="500" decel="50000" autoRev="1" fill="hold">
                                          <p:stCondLst>
                                            <p:cond delay="0"/>
                                          </p:stCondLst>
                                        </p:cTn>
                                        <p:tgtEl>
                                          <p:spTgt spid="17"/>
                                        </p:tgtEl>
                                        <p:attrNameLst>
                                          <p:attrName>ppt_x</p:attrName>
                                        </p:attrNameLst>
                                      </p:cBhvr>
                                    </p:anim>
                                    <p:anim from="(-#ppt_h/2)" to="(#ppt_y)" calcmode="lin" valueType="num">
                                      <p:cBhvr>
                                        <p:cTn id="41" dur="1000" fill="hold">
                                          <p:stCondLst>
                                            <p:cond delay="0"/>
                                          </p:stCondLst>
                                        </p:cTn>
                                        <p:tgtEl>
                                          <p:spTgt spid="17"/>
                                        </p:tgtEl>
                                        <p:attrNameLst>
                                          <p:attrName>ppt_y</p:attrName>
                                        </p:attrNameLst>
                                      </p:cBhvr>
                                    </p:anim>
                                    <p:animRot by="21600000">
                                      <p:cBhvr>
                                        <p:cTn id="42" dur="1000"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5" grpId="0" animBg="1"/>
      <p:bldP spid="16"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096000" y="301753"/>
            <a:ext cx="4434840" cy="649226"/>
          </a:xfrm>
        </p:spPr>
        <p:txBody>
          <a:bodyPr/>
          <a:lstStyle/>
          <a:p>
            <a:r>
              <a:rPr lang="en-US" u="sng" dirty="0">
                <a:solidFill>
                  <a:schemeClr val="bg2">
                    <a:lumMod val="50000"/>
                  </a:schemeClr>
                </a:solidFill>
              </a:rPr>
              <a:t>OTP Verification </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103463" y="1114494"/>
            <a:ext cx="5011226" cy="2894334"/>
          </a:xfrm>
        </p:spPr>
        <p:txBody>
          <a:bodyPr>
            <a:normAutofit lnSpcReduction="10000"/>
          </a:bodyPr>
          <a:lstStyle/>
          <a:p>
            <a:r>
              <a:rPr lang="en-US" sz="2100" dirty="0"/>
              <a:t>An OTP verification code will be send to the email requested to change the password. If the code entered matches the OTP sent then the student will be directed to a page in order to change the account password, otherwise a ’wrong OTP code message will be shown’ .</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10</a:t>
            </a:fld>
            <a:endParaRPr lang="en-US" dirty="0"/>
          </a:p>
        </p:txBody>
      </p:sp>
      <p:pic>
        <p:nvPicPr>
          <p:cNvPr id="10" name="Picture Placeholder 9">
            <a:extLst>
              <a:ext uri="{FF2B5EF4-FFF2-40B4-BE49-F238E27FC236}">
                <a16:creationId xmlns:a16="http://schemas.microsoft.com/office/drawing/2014/main" id="{F2FCB5A7-BA0B-21AC-688F-8236DA16308A}"/>
              </a:ext>
            </a:extLst>
          </p:cNvPr>
          <p:cNvPicPr>
            <a:picLocks noGrp="1" noChangeAspect="1"/>
          </p:cNvPicPr>
          <p:nvPr>
            <p:ph type="pic" sz="quarter" idx="13"/>
          </p:nvPr>
        </p:nvPicPr>
        <p:blipFill>
          <a:blip r:embed="rId2"/>
          <a:srcRect l="28579" r="28579"/>
          <a:stretch>
            <a:fillRect/>
          </a:stretch>
        </p:blipFill>
        <p:spPr/>
      </p:pic>
    </p:spTree>
    <p:extLst>
      <p:ext uri="{BB962C8B-B14F-4D97-AF65-F5344CB8AC3E}">
        <p14:creationId xmlns:p14="http://schemas.microsoft.com/office/powerpoint/2010/main" val="2731842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103463" y="301753"/>
            <a:ext cx="4434840" cy="649226"/>
          </a:xfrm>
        </p:spPr>
        <p:txBody>
          <a:bodyPr/>
          <a:lstStyle/>
          <a:p>
            <a:r>
              <a:rPr lang="en-US" u="sng" dirty="0">
                <a:solidFill>
                  <a:schemeClr val="bg2">
                    <a:lumMod val="50000"/>
                  </a:schemeClr>
                </a:solidFill>
              </a:rPr>
              <a:t>Change Password</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103463" y="1114494"/>
            <a:ext cx="5011226" cy="2894334"/>
          </a:xfrm>
        </p:spPr>
        <p:txBody>
          <a:bodyPr>
            <a:normAutofit/>
          </a:bodyPr>
          <a:lstStyle/>
          <a:p>
            <a:r>
              <a:rPr lang="en-US" sz="2100" dirty="0"/>
              <a:t>At this step the student will be able to change the account password and will be redirected back to login page.</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11</a:t>
            </a:fld>
            <a:endParaRPr lang="en-US" dirty="0"/>
          </a:p>
        </p:txBody>
      </p:sp>
      <p:pic>
        <p:nvPicPr>
          <p:cNvPr id="9" name="Picture Placeholder 8">
            <a:extLst>
              <a:ext uri="{FF2B5EF4-FFF2-40B4-BE49-F238E27FC236}">
                <a16:creationId xmlns:a16="http://schemas.microsoft.com/office/drawing/2014/main" id="{4FE16903-1764-F712-7713-5583B5C045DD}"/>
              </a:ext>
            </a:extLst>
          </p:cNvPr>
          <p:cNvPicPr>
            <a:picLocks noGrp="1" noChangeAspect="1"/>
          </p:cNvPicPr>
          <p:nvPr>
            <p:ph type="pic" sz="quarter" idx="13"/>
          </p:nvPr>
        </p:nvPicPr>
        <p:blipFill>
          <a:blip r:embed="rId2"/>
          <a:srcRect l="28405" r="28405"/>
          <a:stretch>
            <a:fillRect/>
          </a:stretch>
        </p:blipFill>
        <p:spPr/>
      </p:pic>
    </p:spTree>
    <p:extLst>
      <p:ext uri="{BB962C8B-B14F-4D97-AF65-F5344CB8AC3E}">
        <p14:creationId xmlns:p14="http://schemas.microsoft.com/office/powerpoint/2010/main" val="40958576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664900" y="155035"/>
            <a:ext cx="4434840" cy="1247971"/>
          </a:xfrm>
        </p:spPr>
        <p:txBody>
          <a:bodyPr>
            <a:normAutofit/>
          </a:bodyPr>
          <a:lstStyle/>
          <a:p>
            <a:r>
              <a:rPr lang="en-US" u="sng" dirty="0">
                <a:solidFill>
                  <a:schemeClr val="bg2">
                    <a:lumMod val="50000"/>
                  </a:schemeClr>
                </a:solidFill>
              </a:rPr>
              <a:t>Student Page – Course Registration</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574223" y="1536228"/>
            <a:ext cx="5011226" cy="5166737"/>
          </a:xfrm>
        </p:spPr>
        <p:txBody>
          <a:bodyPr>
            <a:normAutofit/>
          </a:bodyPr>
          <a:lstStyle/>
          <a:p>
            <a:r>
              <a:rPr lang="en-US" sz="2100" dirty="0"/>
              <a:t>This is the student page where students request to register courses. Most of the course registration restrictions are developed at the client side. A student can choose from the courses he/she is permitted to enroll in, include a message for admins incase of any inquiries and send a request to administrators to enroll in the chosen courses. Once Admins accept the student request a message will be shown at student side with the list of courses that he/she are enrolled in for this year.</a:t>
            </a:r>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12</a:t>
            </a:fld>
            <a:endParaRPr lang="en-US" dirty="0"/>
          </a:p>
        </p:txBody>
      </p:sp>
      <p:pic>
        <p:nvPicPr>
          <p:cNvPr id="12" name="Picture 11">
            <a:extLst>
              <a:ext uri="{FF2B5EF4-FFF2-40B4-BE49-F238E27FC236}">
                <a16:creationId xmlns:a16="http://schemas.microsoft.com/office/drawing/2014/main" id="{9EF22E88-DF48-DDD9-26D5-8F19EB7716D4}"/>
              </a:ext>
            </a:extLst>
          </p:cNvPr>
          <p:cNvPicPr>
            <a:picLocks noChangeAspect="1"/>
          </p:cNvPicPr>
          <p:nvPr/>
        </p:nvPicPr>
        <p:blipFill>
          <a:blip r:embed="rId2"/>
          <a:stretch>
            <a:fillRect/>
          </a:stretch>
        </p:blipFill>
        <p:spPr>
          <a:xfrm>
            <a:off x="0" y="3612280"/>
            <a:ext cx="6271076" cy="3245720"/>
          </a:xfrm>
          <a:prstGeom prst="rect">
            <a:avLst/>
          </a:prstGeom>
        </p:spPr>
      </p:pic>
      <p:pic>
        <p:nvPicPr>
          <p:cNvPr id="15" name="Picture 14">
            <a:extLst>
              <a:ext uri="{FF2B5EF4-FFF2-40B4-BE49-F238E27FC236}">
                <a16:creationId xmlns:a16="http://schemas.microsoft.com/office/drawing/2014/main" id="{24983BDE-4D68-2C5E-55CE-49C74B4F28DF}"/>
              </a:ext>
            </a:extLst>
          </p:cNvPr>
          <p:cNvPicPr>
            <a:picLocks noChangeAspect="1"/>
          </p:cNvPicPr>
          <p:nvPr/>
        </p:nvPicPr>
        <p:blipFill>
          <a:blip r:embed="rId3"/>
          <a:stretch>
            <a:fillRect/>
          </a:stretch>
        </p:blipFill>
        <p:spPr>
          <a:xfrm>
            <a:off x="52307" y="155010"/>
            <a:ext cx="6218769" cy="3392546"/>
          </a:xfrm>
          <a:prstGeom prst="rect">
            <a:avLst/>
          </a:prstGeom>
        </p:spPr>
      </p:pic>
      <p:sp>
        <p:nvSpPr>
          <p:cNvPr id="16" name="Oval 15">
            <a:extLst>
              <a:ext uri="{FF2B5EF4-FFF2-40B4-BE49-F238E27FC236}">
                <a16:creationId xmlns:a16="http://schemas.microsoft.com/office/drawing/2014/main" id="{955E4B3E-4689-B0A3-11A5-045A38FEABBB}"/>
              </a:ext>
            </a:extLst>
          </p:cNvPr>
          <p:cNvSpPr/>
          <p:nvPr/>
        </p:nvSpPr>
        <p:spPr>
          <a:xfrm>
            <a:off x="1022888" y="511444"/>
            <a:ext cx="4649492" cy="619932"/>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B43FA5A-FE19-272C-DC5E-9351EF7D3F6E}"/>
              </a:ext>
            </a:extLst>
          </p:cNvPr>
          <p:cNvCxnSpPr>
            <a:cxnSpLocks/>
          </p:cNvCxnSpPr>
          <p:nvPr/>
        </p:nvCxnSpPr>
        <p:spPr>
          <a:xfrm flipH="1" flipV="1">
            <a:off x="1735810" y="1131376"/>
            <a:ext cx="542441" cy="356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ubtitle 2">
            <a:extLst>
              <a:ext uri="{FF2B5EF4-FFF2-40B4-BE49-F238E27FC236}">
                <a16:creationId xmlns:a16="http://schemas.microsoft.com/office/drawing/2014/main" id="{8C9222B8-9F6C-E5E4-DC3E-88481435FA3B}"/>
              </a:ext>
            </a:extLst>
          </p:cNvPr>
          <p:cNvSpPr txBox="1">
            <a:spLocks/>
          </p:cNvSpPr>
          <p:nvPr/>
        </p:nvSpPr>
        <p:spPr>
          <a:xfrm>
            <a:off x="2272908" y="1196100"/>
            <a:ext cx="3658925" cy="619932"/>
          </a:xfrm>
          <a:prstGeom prst="rect">
            <a:avLst/>
          </a:prstGeom>
        </p:spPr>
        <p:txBody>
          <a:bodyPr vert="horz" lIns="91440" tIns="45720" rIns="91440" bIns="45720" rtlCol="0">
            <a:normAutofit fontScale="92500"/>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sz="1600" dirty="0"/>
              <a:t>List of enrolled courses after an admin acceptance to student request</a:t>
            </a:r>
          </a:p>
          <a:p>
            <a:endParaRPr lang="en-US" dirty="0"/>
          </a:p>
          <a:p>
            <a:endParaRPr lang="en-US" dirty="0"/>
          </a:p>
        </p:txBody>
      </p:sp>
    </p:spTree>
    <p:extLst>
      <p:ext uri="{BB962C8B-B14F-4D97-AF65-F5344CB8AC3E}">
        <p14:creationId xmlns:p14="http://schemas.microsoft.com/office/powerpoint/2010/main" val="8129814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3"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
                                        <p:tgtEl>
                                          <p:spTgt spid="12"/>
                                        </p:tgtEl>
                                      </p:cBhvr>
                                    </p:animEffect>
                                    <p:anim calcmode="lin" valueType="num">
                                      <p:cBhvr>
                                        <p:cTn id="14" dur="400" fill="hold"/>
                                        <p:tgtEl>
                                          <p:spTgt spid="12"/>
                                        </p:tgtEl>
                                        <p:attrNameLst>
                                          <p:attrName>ppt_x</p:attrName>
                                        </p:attrNameLst>
                                      </p:cBhvr>
                                      <p:tavLst>
                                        <p:tav tm="0">
                                          <p:val>
                                            <p:strVal val="#ppt_x"/>
                                          </p:val>
                                        </p:tav>
                                        <p:tav tm="100000">
                                          <p:val>
                                            <p:strVal val="#ppt_x"/>
                                          </p:val>
                                        </p:tav>
                                      </p:tavLst>
                                    </p:anim>
                                    <p:anim calcmode="lin" valueType="num">
                                      <p:cBhvr>
                                        <p:cTn id="15" dur="400" fill="hold"/>
                                        <p:tgtEl>
                                          <p:spTgt spid="12"/>
                                        </p:tgtEl>
                                        <p:attrNameLst>
                                          <p:attrName>ppt_y</p:attrName>
                                        </p:attrNameLst>
                                      </p:cBhvr>
                                      <p:tavLst>
                                        <p:tav tm="0">
                                          <p:val>
                                            <p:strVal val="#ppt_y+0.31"/>
                                          </p:val>
                                        </p:tav>
                                        <p:tav tm="100000">
                                          <p:val>
                                            <p:strVal val="#ppt_y+0.31"/>
                                          </p:val>
                                        </p:tav>
                                      </p:tavLst>
                                    </p:anim>
                                    <p:anim calcmode="lin" valueType="num">
                                      <p:cBhvr>
                                        <p:cTn id="16"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8" fill="hold">
                            <p:stCondLst>
                              <p:cond delay="2000"/>
                            </p:stCondLst>
                            <p:childTnLst>
                              <p:par>
                                <p:cTn id="19" presetID="25"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24" dur="1000" fill="hold"/>
                                        <p:tgtEl>
                                          <p:spTgt spid="16"/>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16"/>
                                        </p:tgtEl>
                                      </p:cBhvr>
                                    </p:animEffect>
                                  </p:childTnLst>
                                </p:cTn>
                              </p:par>
                              <p:par>
                                <p:cTn id="29" presetID="52"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Scale>
                                      <p:cBhvr>
                                        <p:cTn id="31"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8"/>
                                        </p:tgtEl>
                                        <p:attrNameLst>
                                          <p:attrName>ppt_x</p:attrName>
                                          <p:attrName>ppt_y</p:attrName>
                                        </p:attrNameLst>
                                      </p:cBhvr>
                                    </p:animMotion>
                                    <p:animEffect transition="in" filter="fade">
                                      <p:cBhvr>
                                        <p:cTn id="33" dur="1000"/>
                                        <p:tgtEl>
                                          <p:spTgt spid="18"/>
                                        </p:tgtEl>
                                      </p:cBhvr>
                                    </p:animEffect>
                                  </p:childTnLst>
                                </p:cTn>
                              </p:par>
                              <p:par>
                                <p:cTn id="34" presetID="41" presetClass="entr" presetSubtype="0" fill="hold" grpId="0" nodeType="with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704773" y="1439262"/>
            <a:ext cx="4701724" cy="661699"/>
          </a:xfrm>
        </p:spPr>
        <p:txBody>
          <a:bodyPr>
            <a:normAutofit/>
          </a:bodyPr>
          <a:lstStyle/>
          <a:p>
            <a:r>
              <a:rPr lang="en-US" u="sng" dirty="0">
                <a:solidFill>
                  <a:schemeClr val="bg2">
                    <a:lumMod val="50000"/>
                  </a:schemeClr>
                </a:solidFill>
              </a:rPr>
              <a:t>Student Grades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482091" y="904479"/>
            <a:ext cx="5011226" cy="2894334"/>
          </a:xfrm>
        </p:spPr>
        <p:txBody>
          <a:bodyPr>
            <a:normAutofit/>
          </a:bodyPr>
          <a:lstStyle/>
          <a:p>
            <a:endParaRPr lang="en-US" sz="2100" dirty="0"/>
          </a:p>
          <a:p>
            <a:endParaRPr lang="en-US" dirty="0"/>
          </a:p>
          <a:p>
            <a:endParaRPr lang="en-US" dirty="0"/>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University management system</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11" name="TextBox 10">
            <a:extLst>
              <a:ext uri="{FF2B5EF4-FFF2-40B4-BE49-F238E27FC236}">
                <a16:creationId xmlns:a16="http://schemas.microsoft.com/office/drawing/2014/main" id="{7D0EFB1E-6C0B-F6DE-13AE-CFD0A7B36D94}"/>
              </a:ext>
            </a:extLst>
          </p:cNvPr>
          <p:cNvSpPr txBox="1"/>
          <p:nvPr/>
        </p:nvSpPr>
        <p:spPr>
          <a:xfrm>
            <a:off x="6692399" y="2086495"/>
            <a:ext cx="4350937" cy="3647152"/>
          </a:xfrm>
          <a:prstGeom prst="rect">
            <a:avLst/>
          </a:prstGeom>
          <a:noFill/>
        </p:spPr>
        <p:txBody>
          <a:bodyPr wrap="square" rtlCol="0">
            <a:spAutoFit/>
          </a:bodyPr>
          <a:lstStyle/>
          <a:p>
            <a:r>
              <a:rPr lang="en-US" sz="2100" dirty="0"/>
              <a:t>In this page student will be able to check all his/her published grades (Session 1, Session 2, and final grade) in the enrolled courses. A grade average description will be shown for each semester and the grades will be displayed in a colored way to represent the passed/compensation/failed grades.</a:t>
            </a:r>
          </a:p>
        </p:txBody>
      </p:sp>
      <p:pic>
        <p:nvPicPr>
          <p:cNvPr id="10" name="Picture 9">
            <a:extLst>
              <a:ext uri="{FF2B5EF4-FFF2-40B4-BE49-F238E27FC236}">
                <a16:creationId xmlns:a16="http://schemas.microsoft.com/office/drawing/2014/main" id="{F365F765-B3AA-A62F-915E-717CFF8E527F}"/>
              </a:ext>
            </a:extLst>
          </p:cNvPr>
          <p:cNvPicPr>
            <a:picLocks noChangeAspect="1"/>
          </p:cNvPicPr>
          <p:nvPr/>
        </p:nvPicPr>
        <p:blipFill>
          <a:blip r:embed="rId2"/>
          <a:stretch>
            <a:fillRect/>
          </a:stretch>
        </p:blipFill>
        <p:spPr>
          <a:xfrm>
            <a:off x="0" y="1682932"/>
            <a:ext cx="6540154" cy="3394651"/>
          </a:xfrm>
          <a:prstGeom prst="rect">
            <a:avLst/>
          </a:prstGeom>
        </p:spPr>
      </p:pic>
    </p:spTree>
    <p:extLst>
      <p:ext uri="{BB962C8B-B14F-4D97-AF65-F5344CB8AC3E}">
        <p14:creationId xmlns:p14="http://schemas.microsoft.com/office/powerpoint/2010/main" val="21591108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236368" y="136521"/>
            <a:ext cx="4434840" cy="721989"/>
          </a:xfrm>
        </p:spPr>
        <p:txBody>
          <a:bodyPr>
            <a:normAutofit/>
          </a:bodyPr>
          <a:lstStyle/>
          <a:p>
            <a:r>
              <a:rPr lang="en-US" u="sng" dirty="0">
                <a:solidFill>
                  <a:schemeClr val="bg2">
                    <a:lumMod val="50000"/>
                  </a:schemeClr>
                </a:solidFill>
              </a:rPr>
              <a:t>Student Profile Page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6236368" y="970625"/>
            <a:ext cx="5011226" cy="2033832"/>
          </a:xfrm>
        </p:spPr>
        <p:txBody>
          <a:bodyPr>
            <a:normAutofit lnSpcReduction="10000"/>
          </a:bodyPr>
          <a:lstStyle/>
          <a:p>
            <a:r>
              <a:rPr lang="en-US" dirty="0"/>
              <a:t>This page is accessed by the student once he/she clicks on the profile picture, student will be able to change their email or password. However, any attempt to change the email will require the student to verify that the new email is a valid one and belongs to him/her.</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14</a:t>
            </a:fld>
            <a:endParaRPr lang="en-US" dirty="0"/>
          </a:p>
        </p:txBody>
      </p:sp>
      <p:pic>
        <p:nvPicPr>
          <p:cNvPr id="9" name="Picture Placeholder 8">
            <a:extLst>
              <a:ext uri="{FF2B5EF4-FFF2-40B4-BE49-F238E27FC236}">
                <a16:creationId xmlns:a16="http://schemas.microsoft.com/office/drawing/2014/main" id="{B726328D-8194-0DDF-2BF2-52398B905388}"/>
              </a:ext>
            </a:extLst>
          </p:cNvPr>
          <p:cNvPicPr>
            <a:picLocks noGrp="1" noChangeAspect="1"/>
          </p:cNvPicPr>
          <p:nvPr>
            <p:ph type="pic" sz="quarter" idx="13"/>
          </p:nvPr>
        </p:nvPicPr>
        <p:blipFill>
          <a:blip r:embed="rId2"/>
          <a:srcRect l="28356" r="28356"/>
          <a:stretch>
            <a:fillRect/>
          </a:stretch>
        </p:blipFill>
        <p:spPr/>
      </p:pic>
      <p:pic>
        <p:nvPicPr>
          <p:cNvPr id="13" name="Picture 12">
            <a:extLst>
              <a:ext uri="{FF2B5EF4-FFF2-40B4-BE49-F238E27FC236}">
                <a16:creationId xmlns:a16="http://schemas.microsoft.com/office/drawing/2014/main" id="{0FBCA7DF-3D8D-3223-0FA5-01EBD9EF22AC}"/>
              </a:ext>
            </a:extLst>
          </p:cNvPr>
          <p:cNvPicPr>
            <a:picLocks noChangeAspect="1"/>
          </p:cNvPicPr>
          <p:nvPr/>
        </p:nvPicPr>
        <p:blipFill rotWithShape="1">
          <a:blip r:embed="rId3"/>
          <a:srcRect l="20570"/>
          <a:stretch/>
        </p:blipFill>
        <p:spPr>
          <a:xfrm>
            <a:off x="5735802" y="3029779"/>
            <a:ext cx="5749599" cy="3631668"/>
          </a:xfrm>
          <a:prstGeom prst="rect">
            <a:avLst/>
          </a:prstGeom>
        </p:spPr>
      </p:pic>
      <p:sp>
        <p:nvSpPr>
          <p:cNvPr id="14" name="Oval 13">
            <a:extLst>
              <a:ext uri="{FF2B5EF4-FFF2-40B4-BE49-F238E27FC236}">
                <a16:creationId xmlns:a16="http://schemas.microsoft.com/office/drawing/2014/main" id="{1982DC2D-C7AA-45A0-C811-62153B740E11}"/>
              </a:ext>
            </a:extLst>
          </p:cNvPr>
          <p:cNvSpPr/>
          <p:nvPr/>
        </p:nvSpPr>
        <p:spPr>
          <a:xfrm>
            <a:off x="6236368" y="4845613"/>
            <a:ext cx="3219082" cy="1510741"/>
          </a:xfrm>
          <a:prstGeom prst="ellipse">
            <a:avLst/>
          </a:prstGeom>
          <a:solidFill>
            <a:schemeClr val="tx2">
              <a:lumMod val="10000"/>
              <a:lumOff val="90000"/>
              <a:alpha val="38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9E6C669D-2362-974C-438A-BA9913B7007B}"/>
              </a:ext>
            </a:extLst>
          </p:cNvPr>
          <p:cNvCxnSpPr/>
          <p:nvPr/>
        </p:nvCxnSpPr>
        <p:spPr>
          <a:xfrm flipH="1">
            <a:off x="9157447" y="3948638"/>
            <a:ext cx="1513761" cy="116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4C5FB0B5-1E21-D8FB-5F0B-9D6461FEE5D4}"/>
              </a:ext>
            </a:extLst>
          </p:cNvPr>
          <p:cNvSpPr txBox="1">
            <a:spLocks/>
          </p:cNvSpPr>
          <p:nvPr/>
        </p:nvSpPr>
        <p:spPr>
          <a:xfrm>
            <a:off x="9602354" y="3623103"/>
            <a:ext cx="1983095" cy="365125"/>
          </a:xfrm>
          <a:prstGeom prst="rect">
            <a:avLst/>
          </a:prstGeom>
        </p:spPr>
        <p:txBody>
          <a:bodyPr vert="horz" lIns="91440" tIns="45720" rIns="91440" bIns="45720" rtlCol="0">
            <a:norm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dirty="0"/>
              <a:t>Verify new email</a:t>
            </a:r>
          </a:p>
        </p:txBody>
      </p:sp>
    </p:spTree>
    <p:extLst>
      <p:ext uri="{BB962C8B-B14F-4D97-AF65-F5344CB8AC3E}">
        <p14:creationId xmlns:p14="http://schemas.microsoft.com/office/powerpoint/2010/main" val="418888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Scale>
                                      <p:cBhvr>
                                        <p:cTn id="1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3"/>
                                        </p:tgtEl>
                                        <p:attrNameLst>
                                          <p:attrName>ppt_x</p:attrName>
                                          <p:attrName>ppt_y</p:attrName>
                                        </p:attrNameLst>
                                      </p:cBhvr>
                                    </p:animMotion>
                                    <p:animEffect transition="in" filter="fade">
                                      <p:cBhvr>
                                        <p:cTn id="15" dur="1000"/>
                                        <p:tgtEl>
                                          <p:spTgt spid="13"/>
                                        </p:tgtEl>
                                      </p:cBhvr>
                                    </p:animEffect>
                                  </p:childTnLst>
                                </p:cTn>
                              </p:par>
                            </p:childTnLst>
                          </p:cTn>
                        </p:par>
                        <p:par>
                          <p:cTn id="16" fill="hold">
                            <p:stCondLst>
                              <p:cond delay="2000"/>
                            </p:stCondLst>
                            <p:childTnLst>
                              <p:par>
                                <p:cTn id="17" presetID="2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childTnLst>
                                </p:cTn>
                              </p:par>
                            </p:childTnLst>
                          </p:cTn>
                        </p:par>
                        <p:par>
                          <p:cTn id="21" fill="hold">
                            <p:stCondLst>
                              <p:cond delay="2500"/>
                            </p:stCondLst>
                            <p:childTnLst>
                              <p:par>
                                <p:cTn id="22" presetID="3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800" decel="100000"/>
                                        <p:tgtEl>
                                          <p:spTgt spid="16"/>
                                        </p:tgtEl>
                                      </p:cBhvr>
                                    </p:animEffect>
                                    <p:anim calcmode="lin" valueType="num">
                                      <p:cBhvr>
                                        <p:cTn id="25" dur="800" decel="100000" fill="hold"/>
                                        <p:tgtEl>
                                          <p:spTgt spid="16"/>
                                        </p:tgtEl>
                                        <p:attrNameLst>
                                          <p:attrName>style.rotation</p:attrName>
                                        </p:attrNameLst>
                                      </p:cBhvr>
                                      <p:tavLst>
                                        <p:tav tm="0">
                                          <p:val>
                                            <p:fltVal val="-90"/>
                                          </p:val>
                                        </p:tav>
                                        <p:tav tm="100000">
                                          <p:val>
                                            <p:fltVal val="0"/>
                                          </p:val>
                                        </p:tav>
                                      </p:tavLst>
                                    </p:anim>
                                    <p:anim calcmode="lin" valueType="num">
                                      <p:cBhvr>
                                        <p:cTn id="26" dur="800" decel="100000" fill="hold"/>
                                        <p:tgtEl>
                                          <p:spTgt spid="16"/>
                                        </p:tgtEl>
                                        <p:attrNameLst>
                                          <p:attrName>ppt_x</p:attrName>
                                        </p:attrNameLst>
                                      </p:cBhvr>
                                      <p:tavLst>
                                        <p:tav tm="0">
                                          <p:val>
                                            <p:strVal val="#ppt_x+0.4"/>
                                          </p:val>
                                        </p:tav>
                                        <p:tav tm="100000">
                                          <p:val>
                                            <p:strVal val="#ppt_x-0.05"/>
                                          </p:val>
                                        </p:tav>
                                      </p:tavLst>
                                    </p:anim>
                                    <p:anim calcmode="lin" valueType="num">
                                      <p:cBhvr>
                                        <p:cTn id="27" dur="800" decel="100000" fill="hold"/>
                                        <p:tgtEl>
                                          <p:spTgt spid="16"/>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59060"/>
            <a:ext cx="4434840" cy="721989"/>
          </a:xfrm>
        </p:spPr>
        <p:txBody>
          <a:bodyPr>
            <a:normAutofit/>
          </a:bodyPr>
          <a:lstStyle/>
          <a:p>
            <a:r>
              <a:rPr lang="en-US" u="sng" dirty="0">
                <a:solidFill>
                  <a:srgbClr val="FFFF00"/>
                </a:solidFill>
              </a:rPr>
              <a:t>Admin Dashboard</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803732"/>
            <a:ext cx="10395859" cy="1300393"/>
          </a:xfrm>
        </p:spPr>
        <p:txBody>
          <a:bodyPr>
            <a:normAutofit/>
          </a:bodyPr>
          <a:lstStyle/>
          <a:p>
            <a:r>
              <a:rPr lang="en-US" sz="2100" dirty="0"/>
              <a:t>Main admin page (Dashboard) which show statistics and descriptions about courses and students.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15</a:t>
            </a:fld>
            <a:endParaRPr lang="en-US" dirty="0"/>
          </a:p>
        </p:txBody>
      </p:sp>
      <p:pic>
        <p:nvPicPr>
          <p:cNvPr id="7" name="Picture 6">
            <a:extLst>
              <a:ext uri="{FF2B5EF4-FFF2-40B4-BE49-F238E27FC236}">
                <a16:creationId xmlns:a16="http://schemas.microsoft.com/office/drawing/2014/main" id="{359D2394-4B0E-8EDB-40A2-CF7E07AF94CF}"/>
              </a:ext>
            </a:extLst>
          </p:cNvPr>
          <p:cNvPicPr>
            <a:picLocks noChangeAspect="1"/>
          </p:cNvPicPr>
          <p:nvPr/>
        </p:nvPicPr>
        <p:blipFill>
          <a:blip r:embed="rId2"/>
          <a:stretch>
            <a:fillRect/>
          </a:stretch>
        </p:blipFill>
        <p:spPr>
          <a:xfrm>
            <a:off x="662912" y="1851737"/>
            <a:ext cx="10395859" cy="4481934"/>
          </a:xfrm>
          <a:prstGeom prst="rect">
            <a:avLst/>
          </a:prstGeom>
        </p:spPr>
      </p:pic>
    </p:spTree>
    <p:extLst>
      <p:ext uri="{BB962C8B-B14F-4D97-AF65-F5344CB8AC3E}">
        <p14:creationId xmlns:p14="http://schemas.microsoft.com/office/powerpoint/2010/main" val="4124207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Student Request for account acceptance</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sz="2000" dirty="0"/>
              <a:t>Main Admin Page where users request to access the website (manually SignUp) will be listed in this table. Students whose credentials are valid will be accepted and he/she will have access to the website services (register courses, check grades).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13" name="Picture 12">
            <a:extLst>
              <a:ext uri="{FF2B5EF4-FFF2-40B4-BE49-F238E27FC236}">
                <a16:creationId xmlns:a16="http://schemas.microsoft.com/office/drawing/2014/main" id="{62BE727F-A047-3D9E-CE36-E2A50AEA7244}"/>
              </a:ext>
            </a:extLst>
          </p:cNvPr>
          <p:cNvPicPr>
            <a:picLocks noChangeAspect="1"/>
          </p:cNvPicPr>
          <p:nvPr/>
        </p:nvPicPr>
        <p:blipFill>
          <a:blip r:embed="rId2"/>
          <a:stretch>
            <a:fillRect/>
          </a:stretch>
        </p:blipFill>
        <p:spPr>
          <a:xfrm>
            <a:off x="247257" y="2243063"/>
            <a:ext cx="11194844" cy="3949550"/>
          </a:xfrm>
          <a:prstGeom prst="rect">
            <a:avLst/>
          </a:prstGeom>
        </p:spPr>
      </p:pic>
    </p:spTree>
    <p:extLst>
      <p:ext uri="{BB962C8B-B14F-4D97-AF65-F5344CB8AC3E}">
        <p14:creationId xmlns:p14="http://schemas.microsoft.com/office/powerpoint/2010/main" val="5773419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View Students Grades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sz="2000" dirty="0"/>
              <a:t>Students Grades Display Page. An admin will be able to view all grades assigned to students in the department of Computer Science. Filtering is also used to enhance the process of retrieving the required grades.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9" name="Picture 8">
            <a:extLst>
              <a:ext uri="{FF2B5EF4-FFF2-40B4-BE49-F238E27FC236}">
                <a16:creationId xmlns:a16="http://schemas.microsoft.com/office/drawing/2014/main" id="{1D548B89-35A2-2C32-48EC-D1C3062AF937}"/>
              </a:ext>
            </a:extLst>
          </p:cNvPr>
          <p:cNvPicPr>
            <a:picLocks noChangeAspect="1"/>
          </p:cNvPicPr>
          <p:nvPr/>
        </p:nvPicPr>
        <p:blipFill>
          <a:blip r:embed="rId2"/>
          <a:stretch>
            <a:fillRect/>
          </a:stretch>
        </p:blipFill>
        <p:spPr>
          <a:xfrm>
            <a:off x="974482" y="2220731"/>
            <a:ext cx="10123289" cy="4411164"/>
          </a:xfrm>
          <a:prstGeom prst="rect">
            <a:avLst/>
          </a:prstGeom>
        </p:spPr>
      </p:pic>
      <p:sp>
        <p:nvSpPr>
          <p:cNvPr id="10" name="Oval 9">
            <a:extLst>
              <a:ext uri="{FF2B5EF4-FFF2-40B4-BE49-F238E27FC236}">
                <a16:creationId xmlns:a16="http://schemas.microsoft.com/office/drawing/2014/main" id="{26B62242-AE4E-F4D8-7440-C0D5E303CDE0}"/>
              </a:ext>
            </a:extLst>
          </p:cNvPr>
          <p:cNvSpPr/>
          <p:nvPr/>
        </p:nvSpPr>
        <p:spPr>
          <a:xfrm>
            <a:off x="1146875" y="3735092"/>
            <a:ext cx="619932" cy="294467"/>
          </a:xfrm>
          <a:prstGeom prst="ellipse">
            <a:avLst/>
          </a:prstGeom>
          <a:solidFill>
            <a:schemeClr val="accent1">
              <a:alpha val="2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55E4EB9-23E4-D877-5973-2249A56EDF9D}"/>
              </a:ext>
            </a:extLst>
          </p:cNvPr>
          <p:cNvCxnSpPr/>
          <p:nvPr/>
        </p:nvCxnSpPr>
        <p:spPr>
          <a:xfrm>
            <a:off x="1766807" y="3882325"/>
            <a:ext cx="1574631" cy="147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1066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5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Scale>
                                      <p:cBhvr>
                                        <p:cTn id="2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2"/>
                                        </p:tgtEl>
                                        <p:attrNameLst>
                                          <p:attrName>ppt_x</p:attrName>
                                          <p:attrName>ppt_y</p:attrName>
                                        </p:attrNameLst>
                                      </p:cBhvr>
                                    </p:animMotion>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650852" y="-318"/>
            <a:ext cx="5223081" cy="942987"/>
          </a:xfrm>
        </p:spPr>
        <p:txBody>
          <a:bodyPr>
            <a:normAutofit fontScale="90000"/>
          </a:bodyPr>
          <a:lstStyle/>
          <a:p>
            <a:r>
              <a:rPr lang="en-US" sz="2800" u="sng" dirty="0">
                <a:solidFill>
                  <a:srgbClr val="FFFF00"/>
                </a:solidFill>
              </a:rPr>
              <a:t>Admin Page – Import Students Grades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1"/>
            <a:ext cx="10395859" cy="675128"/>
          </a:xfrm>
        </p:spPr>
        <p:txBody>
          <a:bodyPr>
            <a:normAutofit/>
          </a:bodyPr>
          <a:lstStyle/>
          <a:p>
            <a:r>
              <a:rPr lang="en-US" dirty="0"/>
              <a:t>Students Assign Grades Page. An admin will be able to import students grades as an excel file of a particular chosen course</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18</a:t>
            </a:fld>
            <a:endParaRPr lang="en-US" dirty="0"/>
          </a:p>
        </p:txBody>
      </p:sp>
      <p:pic>
        <p:nvPicPr>
          <p:cNvPr id="13" name="Picture 12">
            <a:extLst>
              <a:ext uri="{FF2B5EF4-FFF2-40B4-BE49-F238E27FC236}">
                <a16:creationId xmlns:a16="http://schemas.microsoft.com/office/drawing/2014/main" id="{B26FDF73-43FD-EF3B-8522-BADB0C401660}"/>
              </a:ext>
            </a:extLst>
          </p:cNvPr>
          <p:cNvPicPr>
            <a:picLocks noChangeAspect="1"/>
          </p:cNvPicPr>
          <p:nvPr/>
        </p:nvPicPr>
        <p:blipFill rotWithShape="1">
          <a:blip r:embed="rId2"/>
          <a:srcRect l="1795" r="6880"/>
          <a:stretch/>
        </p:blipFill>
        <p:spPr>
          <a:xfrm>
            <a:off x="263472" y="1639414"/>
            <a:ext cx="5997843" cy="2975524"/>
          </a:xfrm>
          <a:prstGeom prst="rect">
            <a:avLst/>
          </a:prstGeom>
        </p:spPr>
      </p:pic>
      <p:sp>
        <p:nvSpPr>
          <p:cNvPr id="14" name="Oval 13">
            <a:extLst>
              <a:ext uri="{FF2B5EF4-FFF2-40B4-BE49-F238E27FC236}">
                <a16:creationId xmlns:a16="http://schemas.microsoft.com/office/drawing/2014/main" id="{C53F0973-5240-BC85-3CF8-603C4C9BE7D7}"/>
              </a:ext>
            </a:extLst>
          </p:cNvPr>
          <p:cNvSpPr/>
          <p:nvPr/>
        </p:nvSpPr>
        <p:spPr>
          <a:xfrm>
            <a:off x="263472" y="2861414"/>
            <a:ext cx="663475" cy="165610"/>
          </a:xfrm>
          <a:prstGeom prst="ellipse">
            <a:avLst/>
          </a:prstGeom>
          <a:solidFill>
            <a:schemeClr val="accent1">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86D1942-D86F-F4AD-CAD7-1D575926A6EB}"/>
              </a:ext>
            </a:extLst>
          </p:cNvPr>
          <p:cNvCxnSpPr/>
          <p:nvPr/>
        </p:nvCxnSpPr>
        <p:spPr>
          <a:xfrm>
            <a:off x="926947" y="2944219"/>
            <a:ext cx="715873" cy="82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85F1F89-65AB-E20D-EF39-09EB3F6DCE10}"/>
              </a:ext>
            </a:extLst>
          </p:cNvPr>
          <p:cNvPicPr>
            <a:picLocks noChangeAspect="1"/>
          </p:cNvPicPr>
          <p:nvPr/>
        </p:nvPicPr>
        <p:blipFill rotWithShape="1">
          <a:blip r:embed="rId3"/>
          <a:srcRect l="21147" t="1603" r="6857" b="1"/>
          <a:stretch/>
        </p:blipFill>
        <p:spPr>
          <a:xfrm>
            <a:off x="6549358" y="1639414"/>
            <a:ext cx="4804444" cy="3169727"/>
          </a:xfrm>
          <a:prstGeom prst="rect">
            <a:avLst/>
          </a:prstGeom>
        </p:spPr>
      </p:pic>
      <p:sp>
        <p:nvSpPr>
          <p:cNvPr id="19" name="Oval 18">
            <a:extLst>
              <a:ext uri="{FF2B5EF4-FFF2-40B4-BE49-F238E27FC236}">
                <a16:creationId xmlns:a16="http://schemas.microsoft.com/office/drawing/2014/main" id="{87E615EC-EF6D-168C-4DFC-A455A6E77BB1}"/>
              </a:ext>
            </a:extLst>
          </p:cNvPr>
          <p:cNvSpPr/>
          <p:nvPr/>
        </p:nvSpPr>
        <p:spPr>
          <a:xfrm>
            <a:off x="5455403" y="3109828"/>
            <a:ext cx="580724" cy="319171"/>
          </a:xfrm>
          <a:prstGeom prst="ellipse">
            <a:avLst/>
          </a:prstGeom>
          <a:solidFill>
            <a:schemeClr val="accent1">
              <a:alpha val="3010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7F9075E-1EAD-7A04-8493-0813938CB772}"/>
              </a:ext>
            </a:extLst>
          </p:cNvPr>
          <p:cNvCxnSpPr>
            <a:cxnSpLocks/>
          </p:cNvCxnSpPr>
          <p:nvPr/>
        </p:nvCxnSpPr>
        <p:spPr>
          <a:xfrm flipV="1">
            <a:off x="6036127" y="3109828"/>
            <a:ext cx="1108592" cy="129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9523646-E61C-25E9-1B02-B510673DAEE5}"/>
              </a:ext>
            </a:extLst>
          </p:cNvPr>
          <p:cNvSpPr/>
          <p:nvPr/>
        </p:nvSpPr>
        <p:spPr>
          <a:xfrm>
            <a:off x="7919634" y="2366479"/>
            <a:ext cx="387458" cy="309966"/>
          </a:xfrm>
          <a:prstGeom prst="ellipse">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5505F586-781C-34EC-2B73-46BBBEB330D1}"/>
              </a:ext>
            </a:extLst>
          </p:cNvPr>
          <p:cNvCxnSpPr>
            <a:cxnSpLocks/>
          </p:cNvCxnSpPr>
          <p:nvPr/>
        </p:nvCxnSpPr>
        <p:spPr>
          <a:xfrm flipH="1">
            <a:off x="8307092" y="2315507"/>
            <a:ext cx="625417" cy="184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Subtitle 2">
            <a:extLst>
              <a:ext uri="{FF2B5EF4-FFF2-40B4-BE49-F238E27FC236}">
                <a16:creationId xmlns:a16="http://schemas.microsoft.com/office/drawing/2014/main" id="{9970DC50-0CBD-CF50-CEF4-B2B8F86D9062}"/>
              </a:ext>
            </a:extLst>
          </p:cNvPr>
          <p:cNvSpPr txBox="1">
            <a:spLocks/>
          </p:cNvSpPr>
          <p:nvPr/>
        </p:nvSpPr>
        <p:spPr>
          <a:xfrm>
            <a:off x="8629697" y="1897792"/>
            <a:ext cx="2586929" cy="1300393"/>
          </a:xfrm>
          <a:prstGeom prst="rect">
            <a:avLst/>
          </a:prstGeom>
        </p:spPr>
        <p:txBody>
          <a:bodyPr vert="horz" lIns="91440" tIns="45720" rIns="91440" bIns="45720" rtlCol="0">
            <a:norm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sz="1200" dirty="0"/>
              <a:t>Choose an excel file of students grades in the chosen course and import the grades</a:t>
            </a:r>
          </a:p>
        </p:txBody>
      </p:sp>
      <p:pic>
        <p:nvPicPr>
          <p:cNvPr id="31" name="Picture 30">
            <a:extLst>
              <a:ext uri="{FF2B5EF4-FFF2-40B4-BE49-F238E27FC236}">
                <a16:creationId xmlns:a16="http://schemas.microsoft.com/office/drawing/2014/main" id="{18B49BF1-5C19-78C6-9648-06068334F70D}"/>
              </a:ext>
            </a:extLst>
          </p:cNvPr>
          <p:cNvPicPr>
            <a:picLocks noChangeAspect="1"/>
          </p:cNvPicPr>
          <p:nvPr/>
        </p:nvPicPr>
        <p:blipFill rotWithShape="1">
          <a:blip r:embed="rId4"/>
          <a:srcRect t="-431" r="26017" b="38452"/>
          <a:stretch/>
        </p:blipFill>
        <p:spPr>
          <a:xfrm>
            <a:off x="263472" y="4809141"/>
            <a:ext cx="5278724" cy="1901506"/>
          </a:xfrm>
          <a:prstGeom prst="rect">
            <a:avLst/>
          </a:prstGeom>
        </p:spPr>
      </p:pic>
      <p:cxnSp>
        <p:nvCxnSpPr>
          <p:cNvPr id="33" name="Straight Arrow Connector 32">
            <a:extLst>
              <a:ext uri="{FF2B5EF4-FFF2-40B4-BE49-F238E27FC236}">
                <a16:creationId xmlns:a16="http://schemas.microsoft.com/office/drawing/2014/main" id="{DD06ACBA-F2AE-56A6-5114-2942CD7D1D60}"/>
              </a:ext>
            </a:extLst>
          </p:cNvPr>
          <p:cNvCxnSpPr>
            <a:cxnSpLocks/>
          </p:cNvCxnSpPr>
          <p:nvPr/>
        </p:nvCxnSpPr>
        <p:spPr>
          <a:xfrm flipH="1">
            <a:off x="5542196" y="5759894"/>
            <a:ext cx="1602523" cy="72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Subtitle 2">
            <a:extLst>
              <a:ext uri="{FF2B5EF4-FFF2-40B4-BE49-F238E27FC236}">
                <a16:creationId xmlns:a16="http://schemas.microsoft.com/office/drawing/2014/main" id="{01E73790-74C2-B062-6D3C-3036057EECE4}"/>
              </a:ext>
            </a:extLst>
          </p:cNvPr>
          <p:cNvSpPr txBox="1">
            <a:spLocks/>
          </p:cNvSpPr>
          <p:nvPr/>
        </p:nvSpPr>
        <p:spPr>
          <a:xfrm>
            <a:off x="7284202" y="5067519"/>
            <a:ext cx="4385995" cy="1472766"/>
          </a:xfrm>
          <a:prstGeom prst="rect">
            <a:avLst/>
          </a:prstGeom>
        </p:spPr>
        <p:txBody>
          <a:bodyPr vert="horz" lIns="91440" tIns="45720" rIns="91440" bIns="45720" rtlCol="0">
            <a:normAutofit fontScale="92500" lnSpcReduction="20000"/>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dirty="0"/>
              <a:t>The grade excel file must be like this. Each course must have a list of students grades. Session 1, Session 2 Represent the grades of students in Each session. Enrollment date represents the date of enrollment in this course</a:t>
            </a:r>
          </a:p>
        </p:txBody>
      </p:sp>
    </p:spTree>
    <p:extLst>
      <p:ext uri="{BB962C8B-B14F-4D97-AF65-F5344CB8AC3E}">
        <p14:creationId xmlns:p14="http://schemas.microsoft.com/office/powerpoint/2010/main" val="35171155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900" decel="100000" fill="hold"/>
                                        <p:tgtEl>
                                          <p:spTgt spid="1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900" decel="100000" fill="hold"/>
                                        <p:tgtEl>
                                          <p:spTgt spid="3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par>
                          <p:cTn id="23" fill="hold">
                            <p:stCondLst>
                              <p:cond delay="1000"/>
                            </p:stCondLst>
                            <p:childTnLst>
                              <p:par>
                                <p:cTn id="24" presetID="2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childTnLst>
                                </p:cTn>
                              </p:par>
                            </p:childTnLst>
                          </p:cTn>
                        </p:par>
                        <p:par>
                          <p:cTn id="28" fill="hold">
                            <p:stCondLst>
                              <p:cond delay="1500"/>
                            </p:stCondLst>
                            <p:childTnLst>
                              <p:par>
                                <p:cTn id="29" presetID="3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800" decel="100000"/>
                                        <p:tgtEl>
                                          <p:spTgt spid="16"/>
                                        </p:tgtEl>
                                      </p:cBhvr>
                                    </p:animEffect>
                                    <p:anim calcmode="lin" valueType="num">
                                      <p:cBhvr>
                                        <p:cTn id="32" dur="800" decel="100000" fill="hold"/>
                                        <p:tgtEl>
                                          <p:spTgt spid="16"/>
                                        </p:tgtEl>
                                        <p:attrNameLst>
                                          <p:attrName>style.rotation</p:attrName>
                                        </p:attrNameLst>
                                      </p:cBhvr>
                                      <p:tavLst>
                                        <p:tav tm="0">
                                          <p:val>
                                            <p:fltVal val="-90"/>
                                          </p:val>
                                        </p:tav>
                                        <p:tav tm="100000">
                                          <p:val>
                                            <p:fltVal val="0"/>
                                          </p:val>
                                        </p:tav>
                                      </p:tavLst>
                                    </p:anim>
                                    <p:anim calcmode="lin" valueType="num">
                                      <p:cBhvr>
                                        <p:cTn id="33" dur="800" decel="100000" fill="hold"/>
                                        <p:tgtEl>
                                          <p:spTgt spid="16"/>
                                        </p:tgtEl>
                                        <p:attrNameLst>
                                          <p:attrName>ppt_x</p:attrName>
                                        </p:attrNameLst>
                                      </p:cBhvr>
                                      <p:tavLst>
                                        <p:tav tm="0">
                                          <p:val>
                                            <p:strVal val="#ppt_x+0.4"/>
                                          </p:val>
                                        </p:tav>
                                        <p:tav tm="100000">
                                          <p:val>
                                            <p:strVal val="#ppt_x-0.05"/>
                                          </p:val>
                                        </p:tav>
                                      </p:tavLst>
                                    </p:anim>
                                    <p:anim calcmode="lin" valueType="num">
                                      <p:cBhvr>
                                        <p:cTn id="34" dur="800" decel="100000" fill="hold"/>
                                        <p:tgtEl>
                                          <p:spTgt spid="16"/>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par>
                          <p:cTn id="37" fill="hold">
                            <p:stCondLst>
                              <p:cond delay="2500"/>
                            </p:stCondLst>
                            <p:childTnLst>
                              <p:par>
                                <p:cTn id="38" presetID="23" presetClass="entr" presetSubtype="16"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childTnLst>
                                </p:cTn>
                              </p:par>
                            </p:childTnLst>
                          </p:cTn>
                        </p:par>
                        <p:par>
                          <p:cTn id="42" fill="hold">
                            <p:stCondLst>
                              <p:cond delay="3000"/>
                            </p:stCondLst>
                            <p:childTnLst>
                              <p:par>
                                <p:cTn id="43" presetID="43" presetClass="entr" presetSubtype="0"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
                                        <p:tgtEl>
                                          <p:spTgt spid="21"/>
                                        </p:tgtEl>
                                      </p:cBhvr>
                                    </p:animEffect>
                                    <p:anim calcmode="lin" valueType="num">
                                      <p:cBhvr>
                                        <p:cTn id="46" dur="400" fill="hold"/>
                                        <p:tgtEl>
                                          <p:spTgt spid="21"/>
                                        </p:tgtEl>
                                        <p:attrNameLst>
                                          <p:attrName>ppt_x</p:attrName>
                                        </p:attrNameLst>
                                      </p:cBhvr>
                                      <p:tavLst>
                                        <p:tav tm="0">
                                          <p:val>
                                            <p:strVal val="#ppt_x"/>
                                          </p:val>
                                        </p:tav>
                                        <p:tav tm="100000">
                                          <p:val>
                                            <p:strVal val="#ppt_x"/>
                                          </p:val>
                                        </p:tav>
                                      </p:tavLst>
                                    </p:anim>
                                    <p:anim calcmode="lin" valueType="num">
                                      <p:cBhvr>
                                        <p:cTn id="47" dur="400" fill="hold"/>
                                        <p:tgtEl>
                                          <p:spTgt spid="21"/>
                                        </p:tgtEl>
                                        <p:attrNameLst>
                                          <p:attrName>ppt_y</p:attrName>
                                        </p:attrNameLst>
                                      </p:cBhvr>
                                      <p:tavLst>
                                        <p:tav tm="0">
                                          <p:val>
                                            <p:strVal val="#ppt_y+0.31"/>
                                          </p:val>
                                        </p:tav>
                                        <p:tav tm="100000">
                                          <p:val>
                                            <p:strVal val="#ppt_y+0.31"/>
                                          </p:val>
                                        </p:tav>
                                      </p:tavLst>
                                    </p:anim>
                                    <p:anim calcmode="lin" valueType="num">
                                      <p:cBhvr>
                                        <p:cTn id="48"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9"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childTnLst>
                                </p:cTn>
                              </p:par>
                            </p:childTnLst>
                          </p:cTn>
                        </p:par>
                        <p:par>
                          <p:cTn id="56" fill="hold">
                            <p:stCondLst>
                              <p:cond delay="4500"/>
                            </p:stCondLst>
                            <p:childTnLst>
                              <p:par>
                                <p:cTn id="57" presetID="43"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
                                        <p:tgtEl>
                                          <p:spTgt spid="25"/>
                                        </p:tgtEl>
                                      </p:cBhvr>
                                    </p:animEffect>
                                    <p:anim calcmode="lin" valueType="num">
                                      <p:cBhvr>
                                        <p:cTn id="60" dur="400" fill="hold"/>
                                        <p:tgtEl>
                                          <p:spTgt spid="25"/>
                                        </p:tgtEl>
                                        <p:attrNameLst>
                                          <p:attrName>ppt_x</p:attrName>
                                        </p:attrNameLst>
                                      </p:cBhvr>
                                      <p:tavLst>
                                        <p:tav tm="0">
                                          <p:val>
                                            <p:strVal val="#ppt_x"/>
                                          </p:val>
                                        </p:tav>
                                        <p:tav tm="100000">
                                          <p:val>
                                            <p:strVal val="#ppt_x"/>
                                          </p:val>
                                        </p:tav>
                                      </p:tavLst>
                                    </p:anim>
                                    <p:anim calcmode="lin" valueType="num">
                                      <p:cBhvr>
                                        <p:cTn id="61" dur="400" fill="hold"/>
                                        <p:tgtEl>
                                          <p:spTgt spid="25"/>
                                        </p:tgtEl>
                                        <p:attrNameLst>
                                          <p:attrName>ppt_y</p:attrName>
                                        </p:attrNameLst>
                                      </p:cBhvr>
                                      <p:tavLst>
                                        <p:tav tm="0">
                                          <p:val>
                                            <p:strVal val="#ppt_y+0.31"/>
                                          </p:val>
                                        </p:tav>
                                        <p:tav tm="100000">
                                          <p:val>
                                            <p:strVal val="#ppt_y+0.31"/>
                                          </p:val>
                                        </p:tav>
                                      </p:tavLst>
                                    </p:anim>
                                    <p:anim calcmode="lin" valueType="num">
                                      <p:cBhvr>
                                        <p:cTn id="62" dur="600" decel="50000" fill="hold">
                                          <p:stCondLst>
                                            <p:cond delay="400"/>
                                          </p:stCondLst>
                                        </p:cTn>
                                        <p:tgtEl>
                                          <p:spTgt spid="2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3" dur="600" decel="50000" fill="hold">
                                          <p:stCondLst>
                                            <p:cond delay="400"/>
                                          </p:stCondLst>
                                        </p:cTn>
                                        <p:tgtEl>
                                          <p:spTgt spid="2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64" fill="hold">
                            <p:stCondLst>
                              <p:cond delay="5500"/>
                            </p:stCondLst>
                            <p:childTnLst>
                              <p:par>
                                <p:cTn id="65" presetID="26"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down)">
                                      <p:cBhvr>
                                        <p:cTn id="67" dur="580">
                                          <p:stCondLst>
                                            <p:cond delay="0"/>
                                          </p:stCondLst>
                                        </p:cTn>
                                        <p:tgtEl>
                                          <p:spTgt spid="29"/>
                                        </p:tgtEl>
                                      </p:cBhvr>
                                    </p:animEffect>
                                    <p:anim calcmode="lin" valueType="num">
                                      <p:cBhvr>
                                        <p:cTn id="68"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73" dur="26">
                                          <p:stCondLst>
                                            <p:cond delay="650"/>
                                          </p:stCondLst>
                                        </p:cTn>
                                        <p:tgtEl>
                                          <p:spTgt spid="29"/>
                                        </p:tgtEl>
                                      </p:cBhvr>
                                      <p:to x="100000" y="60000"/>
                                    </p:animScale>
                                    <p:animScale>
                                      <p:cBhvr>
                                        <p:cTn id="74" dur="166" decel="50000">
                                          <p:stCondLst>
                                            <p:cond delay="676"/>
                                          </p:stCondLst>
                                        </p:cTn>
                                        <p:tgtEl>
                                          <p:spTgt spid="29"/>
                                        </p:tgtEl>
                                      </p:cBhvr>
                                      <p:to x="100000" y="100000"/>
                                    </p:animScale>
                                    <p:animScale>
                                      <p:cBhvr>
                                        <p:cTn id="75" dur="26">
                                          <p:stCondLst>
                                            <p:cond delay="1312"/>
                                          </p:stCondLst>
                                        </p:cTn>
                                        <p:tgtEl>
                                          <p:spTgt spid="29"/>
                                        </p:tgtEl>
                                      </p:cBhvr>
                                      <p:to x="100000" y="80000"/>
                                    </p:animScale>
                                    <p:animScale>
                                      <p:cBhvr>
                                        <p:cTn id="76" dur="166" decel="50000">
                                          <p:stCondLst>
                                            <p:cond delay="1338"/>
                                          </p:stCondLst>
                                        </p:cTn>
                                        <p:tgtEl>
                                          <p:spTgt spid="29"/>
                                        </p:tgtEl>
                                      </p:cBhvr>
                                      <p:to x="100000" y="100000"/>
                                    </p:animScale>
                                    <p:animScale>
                                      <p:cBhvr>
                                        <p:cTn id="77" dur="26">
                                          <p:stCondLst>
                                            <p:cond delay="1642"/>
                                          </p:stCondLst>
                                        </p:cTn>
                                        <p:tgtEl>
                                          <p:spTgt spid="29"/>
                                        </p:tgtEl>
                                      </p:cBhvr>
                                      <p:to x="100000" y="90000"/>
                                    </p:animScale>
                                    <p:animScale>
                                      <p:cBhvr>
                                        <p:cTn id="78" dur="166" decel="50000">
                                          <p:stCondLst>
                                            <p:cond delay="1668"/>
                                          </p:stCondLst>
                                        </p:cTn>
                                        <p:tgtEl>
                                          <p:spTgt spid="29"/>
                                        </p:tgtEl>
                                      </p:cBhvr>
                                      <p:to x="100000" y="100000"/>
                                    </p:animScale>
                                    <p:animScale>
                                      <p:cBhvr>
                                        <p:cTn id="79" dur="26">
                                          <p:stCondLst>
                                            <p:cond delay="1808"/>
                                          </p:stCondLst>
                                        </p:cTn>
                                        <p:tgtEl>
                                          <p:spTgt spid="29"/>
                                        </p:tgtEl>
                                      </p:cBhvr>
                                      <p:to x="100000" y="95000"/>
                                    </p:animScale>
                                    <p:animScale>
                                      <p:cBhvr>
                                        <p:cTn id="80" dur="166" decel="50000">
                                          <p:stCondLst>
                                            <p:cond delay="1834"/>
                                          </p:stCondLst>
                                        </p:cTn>
                                        <p:tgtEl>
                                          <p:spTgt spid="29"/>
                                        </p:tgtEl>
                                      </p:cBhvr>
                                      <p:to x="100000" y="100000"/>
                                    </p:animScale>
                                  </p:childTnLst>
                                </p:cTn>
                              </p:par>
                            </p:childTnLst>
                          </p:cTn>
                        </p:par>
                        <p:par>
                          <p:cTn id="81" fill="hold">
                            <p:stCondLst>
                              <p:cond delay="7500"/>
                            </p:stCondLst>
                            <p:childTnLst>
                              <p:par>
                                <p:cTn id="82" presetID="30" presetClass="entr" presetSubtype="0" fill="hold"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800" decel="100000"/>
                                        <p:tgtEl>
                                          <p:spTgt spid="33"/>
                                        </p:tgtEl>
                                      </p:cBhvr>
                                    </p:animEffect>
                                    <p:anim calcmode="lin" valueType="num">
                                      <p:cBhvr>
                                        <p:cTn id="85" dur="800" decel="100000" fill="hold"/>
                                        <p:tgtEl>
                                          <p:spTgt spid="33"/>
                                        </p:tgtEl>
                                        <p:attrNameLst>
                                          <p:attrName>style.rotation</p:attrName>
                                        </p:attrNameLst>
                                      </p:cBhvr>
                                      <p:tavLst>
                                        <p:tav tm="0">
                                          <p:val>
                                            <p:fltVal val="-90"/>
                                          </p:val>
                                        </p:tav>
                                        <p:tav tm="100000">
                                          <p:val>
                                            <p:fltVal val="0"/>
                                          </p:val>
                                        </p:tav>
                                      </p:tavLst>
                                    </p:anim>
                                    <p:anim calcmode="lin" valueType="num">
                                      <p:cBhvr>
                                        <p:cTn id="86" dur="800" decel="100000" fill="hold"/>
                                        <p:tgtEl>
                                          <p:spTgt spid="33"/>
                                        </p:tgtEl>
                                        <p:attrNameLst>
                                          <p:attrName>ppt_x</p:attrName>
                                        </p:attrNameLst>
                                      </p:cBhvr>
                                      <p:tavLst>
                                        <p:tav tm="0">
                                          <p:val>
                                            <p:strVal val="#ppt_x+0.4"/>
                                          </p:val>
                                        </p:tav>
                                        <p:tav tm="100000">
                                          <p:val>
                                            <p:strVal val="#ppt_x-0.05"/>
                                          </p:val>
                                        </p:tav>
                                      </p:tavLst>
                                    </p:anim>
                                    <p:anim calcmode="lin" valueType="num">
                                      <p:cBhvr>
                                        <p:cTn id="87" dur="800" decel="100000" fill="hold"/>
                                        <p:tgtEl>
                                          <p:spTgt spid="33"/>
                                        </p:tgtEl>
                                        <p:attrNameLst>
                                          <p:attrName>ppt_y</p:attrName>
                                        </p:attrNameLst>
                                      </p:cBhvr>
                                      <p:tavLst>
                                        <p:tav tm="0">
                                          <p:val>
                                            <p:strVal val="#ppt_y-0.4"/>
                                          </p:val>
                                        </p:tav>
                                        <p:tav tm="100000">
                                          <p:val>
                                            <p:strVal val="#ppt_y+0.1"/>
                                          </p:val>
                                        </p:tav>
                                      </p:tavLst>
                                    </p:anim>
                                    <p:anim calcmode="lin" valueType="num">
                                      <p:cBhvr>
                                        <p:cTn id="88" dur="200" accel="100000" fill="hold">
                                          <p:stCondLst>
                                            <p:cond delay="800"/>
                                          </p:stCondLst>
                                        </p:cTn>
                                        <p:tgtEl>
                                          <p:spTgt spid="33"/>
                                        </p:tgtEl>
                                        <p:attrNameLst>
                                          <p:attrName>ppt_x</p:attrName>
                                        </p:attrNameLst>
                                      </p:cBhvr>
                                      <p:tavLst>
                                        <p:tav tm="0">
                                          <p:val>
                                            <p:strVal val="#ppt_x-0.05"/>
                                          </p:val>
                                        </p:tav>
                                        <p:tav tm="100000">
                                          <p:val>
                                            <p:strVal val="#ppt_x"/>
                                          </p:val>
                                        </p:tav>
                                      </p:tavLst>
                                    </p:anim>
                                    <p:anim calcmode="lin" valueType="num">
                                      <p:cBhvr>
                                        <p:cTn id="89" dur="200" accel="100000" fill="hold">
                                          <p:stCondLst>
                                            <p:cond delay="800"/>
                                          </p:stCondLst>
                                        </p:cTn>
                                        <p:tgtEl>
                                          <p:spTgt spid="33"/>
                                        </p:tgtEl>
                                        <p:attrNameLst>
                                          <p:attrName>ppt_y</p:attrName>
                                        </p:attrNameLst>
                                      </p:cBhvr>
                                      <p:tavLst>
                                        <p:tav tm="0">
                                          <p:val>
                                            <p:strVal val="#ppt_y+0.1"/>
                                          </p:val>
                                        </p:tav>
                                        <p:tav tm="100000">
                                          <p:val>
                                            <p:strVal val="#ppt_y"/>
                                          </p:val>
                                        </p:tav>
                                      </p:tavLst>
                                    </p:anim>
                                  </p:childTnLst>
                                </p:cTn>
                              </p:par>
                            </p:childTnLst>
                          </p:cTn>
                        </p:par>
                        <p:par>
                          <p:cTn id="90" fill="hold">
                            <p:stCondLst>
                              <p:cond delay="8500"/>
                            </p:stCondLst>
                            <p:childTnLst>
                              <p:par>
                                <p:cTn id="91" presetID="30" presetClass="entr" presetSubtype="0" fill="hold" grpId="0"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800" decel="100000"/>
                                        <p:tgtEl>
                                          <p:spTgt spid="36"/>
                                        </p:tgtEl>
                                      </p:cBhvr>
                                    </p:animEffect>
                                    <p:anim calcmode="lin" valueType="num">
                                      <p:cBhvr>
                                        <p:cTn id="94" dur="800" decel="100000" fill="hold"/>
                                        <p:tgtEl>
                                          <p:spTgt spid="36"/>
                                        </p:tgtEl>
                                        <p:attrNameLst>
                                          <p:attrName>style.rotation</p:attrName>
                                        </p:attrNameLst>
                                      </p:cBhvr>
                                      <p:tavLst>
                                        <p:tav tm="0">
                                          <p:val>
                                            <p:fltVal val="-90"/>
                                          </p:val>
                                        </p:tav>
                                        <p:tav tm="100000">
                                          <p:val>
                                            <p:fltVal val="0"/>
                                          </p:val>
                                        </p:tav>
                                      </p:tavLst>
                                    </p:anim>
                                    <p:anim calcmode="lin" valueType="num">
                                      <p:cBhvr>
                                        <p:cTn id="95" dur="800" decel="100000" fill="hold"/>
                                        <p:tgtEl>
                                          <p:spTgt spid="36"/>
                                        </p:tgtEl>
                                        <p:attrNameLst>
                                          <p:attrName>ppt_x</p:attrName>
                                        </p:attrNameLst>
                                      </p:cBhvr>
                                      <p:tavLst>
                                        <p:tav tm="0">
                                          <p:val>
                                            <p:strVal val="#ppt_x+0.4"/>
                                          </p:val>
                                        </p:tav>
                                        <p:tav tm="100000">
                                          <p:val>
                                            <p:strVal val="#ppt_x-0.05"/>
                                          </p:val>
                                        </p:tav>
                                      </p:tavLst>
                                    </p:anim>
                                    <p:anim calcmode="lin" valueType="num">
                                      <p:cBhvr>
                                        <p:cTn id="96" dur="800" decel="100000" fill="hold"/>
                                        <p:tgtEl>
                                          <p:spTgt spid="36"/>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36"/>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3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3" grpId="0" animBg="1"/>
      <p:bldP spid="29"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Assign Students Grades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Students Assign Grades Page. An Admin can also assign grades to each student separately rather than importing an excel file for the entire students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19</a:t>
            </a:fld>
            <a:endParaRPr lang="en-US" dirty="0"/>
          </a:p>
        </p:txBody>
      </p:sp>
      <p:pic>
        <p:nvPicPr>
          <p:cNvPr id="8" name="Picture 7">
            <a:extLst>
              <a:ext uri="{FF2B5EF4-FFF2-40B4-BE49-F238E27FC236}">
                <a16:creationId xmlns:a16="http://schemas.microsoft.com/office/drawing/2014/main" id="{800CE41C-7673-AA12-DA09-3AAAE9B2A331}"/>
              </a:ext>
            </a:extLst>
          </p:cNvPr>
          <p:cNvPicPr>
            <a:picLocks noChangeAspect="1"/>
          </p:cNvPicPr>
          <p:nvPr/>
        </p:nvPicPr>
        <p:blipFill>
          <a:blip r:embed="rId2"/>
          <a:stretch>
            <a:fillRect/>
          </a:stretch>
        </p:blipFill>
        <p:spPr>
          <a:xfrm>
            <a:off x="154983" y="1652362"/>
            <a:ext cx="5972413" cy="2749323"/>
          </a:xfrm>
          <a:prstGeom prst="rect">
            <a:avLst/>
          </a:prstGeom>
        </p:spPr>
      </p:pic>
      <p:pic>
        <p:nvPicPr>
          <p:cNvPr id="13" name="Picture 12">
            <a:extLst>
              <a:ext uri="{FF2B5EF4-FFF2-40B4-BE49-F238E27FC236}">
                <a16:creationId xmlns:a16="http://schemas.microsoft.com/office/drawing/2014/main" id="{9D5F75DA-7E33-5B18-14F1-7BBDB7E53D31}"/>
              </a:ext>
            </a:extLst>
          </p:cNvPr>
          <p:cNvPicPr>
            <a:picLocks noChangeAspect="1"/>
          </p:cNvPicPr>
          <p:nvPr/>
        </p:nvPicPr>
        <p:blipFill rotWithShape="1">
          <a:blip r:embed="rId3"/>
          <a:srcRect l="20338" t="296" r="7279" b="-351"/>
          <a:stretch/>
        </p:blipFill>
        <p:spPr>
          <a:xfrm>
            <a:off x="6225566" y="3266704"/>
            <a:ext cx="5177321" cy="3454775"/>
          </a:xfrm>
          <a:prstGeom prst="rect">
            <a:avLst/>
          </a:prstGeom>
        </p:spPr>
      </p:pic>
      <p:sp>
        <p:nvSpPr>
          <p:cNvPr id="14" name="Oval 13">
            <a:extLst>
              <a:ext uri="{FF2B5EF4-FFF2-40B4-BE49-F238E27FC236}">
                <a16:creationId xmlns:a16="http://schemas.microsoft.com/office/drawing/2014/main" id="{178904E0-8C37-33DD-B4FE-EBFCA97C3883}"/>
              </a:ext>
            </a:extLst>
          </p:cNvPr>
          <p:cNvSpPr/>
          <p:nvPr/>
        </p:nvSpPr>
        <p:spPr>
          <a:xfrm>
            <a:off x="4974956" y="3027023"/>
            <a:ext cx="573437" cy="239681"/>
          </a:xfrm>
          <a:prstGeom prst="ellipse">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2BFE787-0883-0971-C0DD-F0D029F31D7B}"/>
              </a:ext>
            </a:extLst>
          </p:cNvPr>
          <p:cNvCxnSpPr>
            <a:cxnSpLocks/>
          </p:cNvCxnSpPr>
          <p:nvPr/>
        </p:nvCxnSpPr>
        <p:spPr>
          <a:xfrm>
            <a:off x="5476067" y="3251150"/>
            <a:ext cx="2087106" cy="725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E8FB32-4D24-DE4C-EA83-9B83740C1723}"/>
              </a:ext>
            </a:extLst>
          </p:cNvPr>
          <p:cNvCxnSpPr/>
          <p:nvPr/>
        </p:nvCxnSpPr>
        <p:spPr>
          <a:xfrm flipV="1">
            <a:off x="4974956" y="5858359"/>
            <a:ext cx="3471620" cy="23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6C566B-B2D1-C41B-38D3-C9AFE6BC16CA}"/>
              </a:ext>
            </a:extLst>
          </p:cNvPr>
          <p:cNvCxnSpPr/>
          <p:nvPr/>
        </p:nvCxnSpPr>
        <p:spPr>
          <a:xfrm>
            <a:off x="4974956" y="5657989"/>
            <a:ext cx="4169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Subtitle 2">
            <a:extLst>
              <a:ext uri="{FF2B5EF4-FFF2-40B4-BE49-F238E27FC236}">
                <a16:creationId xmlns:a16="http://schemas.microsoft.com/office/drawing/2014/main" id="{F9194B23-136A-2A4E-9FAF-582950747053}"/>
              </a:ext>
            </a:extLst>
          </p:cNvPr>
          <p:cNvSpPr txBox="1">
            <a:spLocks/>
          </p:cNvSpPr>
          <p:nvPr/>
        </p:nvSpPr>
        <p:spPr>
          <a:xfrm>
            <a:off x="2929179" y="5324399"/>
            <a:ext cx="2671081" cy="1300393"/>
          </a:xfrm>
          <a:prstGeom prst="rect">
            <a:avLst/>
          </a:prstGeom>
        </p:spPr>
        <p:txBody>
          <a:bodyPr vert="horz" lIns="91440" tIns="45720" rIns="91440" bIns="45720" rtlCol="0">
            <a:norm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dirty="0"/>
              <a:t>Assign grades to each student and ‘Submit Grades’</a:t>
            </a:r>
          </a:p>
        </p:txBody>
      </p:sp>
    </p:spTree>
    <p:extLst>
      <p:ext uri="{BB962C8B-B14F-4D97-AF65-F5344CB8AC3E}">
        <p14:creationId xmlns:p14="http://schemas.microsoft.com/office/powerpoint/2010/main" val="29722548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43"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
                                        <p:tgtEl>
                                          <p:spTgt spid="16"/>
                                        </p:tgtEl>
                                      </p:cBhvr>
                                    </p:animEffect>
                                    <p:anim calcmode="lin" valueType="num">
                                      <p:cBhvr>
                                        <p:cTn id="24" dur="400" fill="hold"/>
                                        <p:tgtEl>
                                          <p:spTgt spid="16"/>
                                        </p:tgtEl>
                                        <p:attrNameLst>
                                          <p:attrName>ppt_x</p:attrName>
                                        </p:attrNameLst>
                                      </p:cBhvr>
                                      <p:tavLst>
                                        <p:tav tm="0">
                                          <p:val>
                                            <p:strVal val="#ppt_x"/>
                                          </p:val>
                                        </p:tav>
                                        <p:tav tm="100000">
                                          <p:val>
                                            <p:strVal val="#ppt_x"/>
                                          </p:val>
                                        </p:tav>
                                      </p:tavLst>
                                    </p:anim>
                                    <p:anim calcmode="lin" valueType="num">
                                      <p:cBhvr>
                                        <p:cTn id="25" dur="400" fill="hold"/>
                                        <p:tgtEl>
                                          <p:spTgt spid="16"/>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1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1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26"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80">
                                          <p:stCondLst>
                                            <p:cond delay="0"/>
                                          </p:stCondLst>
                                        </p:cTn>
                                        <p:tgtEl>
                                          <p:spTgt spid="21"/>
                                        </p:tgtEl>
                                      </p:cBhvr>
                                    </p:animEffect>
                                    <p:anim calcmode="lin" valueType="num">
                                      <p:cBhvr>
                                        <p:cTn id="31"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36" dur="26">
                                          <p:stCondLst>
                                            <p:cond delay="650"/>
                                          </p:stCondLst>
                                        </p:cTn>
                                        <p:tgtEl>
                                          <p:spTgt spid="21"/>
                                        </p:tgtEl>
                                      </p:cBhvr>
                                      <p:to x="100000" y="60000"/>
                                    </p:animScale>
                                    <p:animScale>
                                      <p:cBhvr>
                                        <p:cTn id="37" dur="166" decel="50000">
                                          <p:stCondLst>
                                            <p:cond delay="676"/>
                                          </p:stCondLst>
                                        </p:cTn>
                                        <p:tgtEl>
                                          <p:spTgt spid="21"/>
                                        </p:tgtEl>
                                      </p:cBhvr>
                                      <p:to x="100000" y="100000"/>
                                    </p:animScale>
                                    <p:animScale>
                                      <p:cBhvr>
                                        <p:cTn id="38" dur="26">
                                          <p:stCondLst>
                                            <p:cond delay="1312"/>
                                          </p:stCondLst>
                                        </p:cTn>
                                        <p:tgtEl>
                                          <p:spTgt spid="21"/>
                                        </p:tgtEl>
                                      </p:cBhvr>
                                      <p:to x="100000" y="80000"/>
                                    </p:animScale>
                                    <p:animScale>
                                      <p:cBhvr>
                                        <p:cTn id="39" dur="166" decel="50000">
                                          <p:stCondLst>
                                            <p:cond delay="1338"/>
                                          </p:stCondLst>
                                        </p:cTn>
                                        <p:tgtEl>
                                          <p:spTgt spid="21"/>
                                        </p:tgtEl>
                                      </p:cBhvr>
                                      <p:to x="100000" y="100000"/>
                                    </p:animScale>
                                    <p:animScale>
                                      <p:cBhvr>
                                        <p:cTn id="40" dur="26">
                                          <p:stCondLst>
                                            <p:cond delay="1642"/>
                                          </p:stCondLst>
                                        </p:cTn>
                                        <p:tgtEl>
                                          <p:spTgt spid="21"/>
                                        </p:tgtEl>
                                      </p:cBhvr>
                                      <p:to x="100000" y="90000"/>
                                    </p:animScale>
                                    <p:animScale>
                                      <p:cBhvr>
                                        <p:cTn id="41" dur="166" decel="50000">
                                          <p:stCondLst>
                                            <p:cond delay="1668"/>
                                          </p:stCondLst>
                                        </p:cTn>
                                        <p:tgtEl>
                                          <p:spTgt spid="21"/>
                                        </p:tgtEl>
                                      </p:cBhvr>
                                      <p:to x="100000" y="100000"/>
                                    </p:animScale>
                                    <p:animScale>
                                      <p:cBhvr>
                                        <p:cTn id="42" dur="26">
                                          <p:stCondLst>
                                            <p:cond delay="1808"/>
                                          </p:stCondLst>
                                        </p:cTn>
                                        <p:tgtEl>
                                          <p:spTgt spid="21"/>
                                        </p:tgtEl>
                                      </p:cBhvr>
                                      <p:to x="100000" y="95000"/>
                                    </p:animScale>
                                    <p:animScale>
                                      <p:cBhvr>
                                        <p:cTn id="43" dur="166" decel="50000">
                                          <p:stCondLst>
                                            <p:cond delay="1834"/>
                                          </p:stCondLst>
                                        </p:cTn>
                                        <p:tgtEl>
                                          <p:spTgt spid="21"/>
                                        </p:tgtEl>
                                      </p:cBhvr>
                                      <p:to x="100000" y="100000"/>
                                    </p:animScale>
                                  </p:childTnLst>
                                </p:cTn>
                              </p:par>
                              <p:par>
                                <p:cTn id="44" presetID="43"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
                                        <p:tgtEl>
                                          <p:spTgt spid="19"/>
                                        </p:tgtEl>
                                      </p:cBhvr>
                                    </p:animEffect>
                                    <p:anim calcmode="lin" valueType="num">
                                      <p:cBhvr>
                                        <p:cTn id="47" dur="400" fill="hold"/>
                                        <p:tgtEl>
                                          <p:spTgt spid="19"/>
                                        </p:tgtEl>
                                        <p:attrNameLst>
                                          <p:attrName>ppt_x</p:attrName>
                                        </p:attrNameLst>
                                      </p:cBhvr>
                                      <p:tavLst>
                                        <p:tav tm="0">
                                          <p:val>
                                            <p:strVal val="#ppt_x"/>
                                          </p:val>
                                        </p:tav>
                                        <p:tav tm="100000">
                                          <p:val>
                                            <p:strVal val="#ppt_x"/>
                                          </p:val>
                                        </p:tav>
                                      </p:tavLst>
                                    </p:anim>
                                    <p:anim calcmode="lin" valueType="num">
                                      <p:cBhvr>
                                        <p:cTn id="48" dur="400" fill="hold"/>
                                        <p:tgtEl>
                                          <p:spTgt spid="19"/>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1" presetID="52"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Scale>
                                      <p:cBhvr>
                                        <p:cTn id="53"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22"/>
                                        </p:tgtEl>
                                        <p:attrNameLst>
                                          <p:attrName>ppt_x</p:attrName>
                                          <p:attrName>ppt_y</p:attrName>
                                        </p:attrNameLst>
                                      </p:cBhvr>
                                    </p:animMotion>
                                    <p:animEffect transition="in" filter="fade">
                                      <p:cBhvr>
                                        <p:cTn id="55"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ACADEMIC REGISTRATION PROJECT</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dirty="0"/>
              <a:t>The proposed project ‘Academic Registration’ is a Web Based System which automates the process of registering students in courses at the Lebanese University – Faculty of Science.</a:t>
            </a:r>
          </a:p>
          <a:p>
            <a:r>
              <a:rPr lang="en-US" dirty="0"/>
              <a:t>The website supports the registration of students enrolled in the Department of Computer Science, it could be adjusted and improved in the future to support the registration of students from all the Faculty of Science Departments.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7" name="Oval 6">
            <a:extLst>
              <a:ext uri="{FF2B5EF4-FFF2-40B4-BE49-F238E27FC236}">
                <a16:creationId xmlns:a16="http://schemas.microsoft.com/office/drawing/2014/main" id="{279C0E58-9725-5724-D141-F903063C9BCE}"/>
              </a:ext>
            </a:extLst>
          </p:cNvPr>
          <p:cNvSpPr/>
          <p:nvPr/>
        </p:nvSpPr>
        <p:spPr>
          <a:xfrm>
            <a:off x="7451967" y="1665521"/>
            <a:ext cx="4266960" cy="426696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491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Student Request to Enroll in Courses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Students who requested to enroll in courses will be shown in this table. An admin could Accept/Reject or Manage the registrations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8" name="Picture 7">
            <a:extLst>
              <a:ext uri="{FF2B5EF4-FFF2-40B4-BE49-F238E27FC236}">
                <a16:creationId xmlns:a16="http://schemas.microsoft.com/office/drawing/2014/main" id="{855E1C07-8875-0B55-C02C-B9E820096DF7}"/>
              </a:ext>
            </a:extLst>
          </p:cNvPr>
          <p:cNvPicPr>
            <a:picLocks noChangeAspect="1"/>
          </p:cNvPicPr>
          <p:nvPr/>
        </p:nvPicPr>
        <p:blipFill>
          <a:blip r:embed="rId2"/>
          <a:stretch>
            <a:fillRect/>
          </a:stretch>
        </p:blipFill>
        <p:spPr>
          <a:xfrm>
            <a:off x="1563756" y="2105555"/>
            <a:ext cx="9064487" cy="4615924"/>
          </a:xfrm>
          <a:prstGeom prst="rect">
            <a:avLst/>
          </a:prstGeom>
        </p:spPr>
      </p:pic>
      <p:pic>
        <p:nvPicPr>
          <p:cNvPr id="10" name="Picture 9">
            <a:extLst>
              <a:ext uri="{FF2B5EF4-FFF2-40B4-BE49-F238E27FC236}">
                <a16:creationId xmlns:a16="http://schemas.microsoft.com/office/drawing/2014/main" id="{CEAFC9C5-C0DA-3E6C-ED85-21E352595CF6}"/>
              </a:ext>
            </a:extLst>
          </p:cNvPr>
          <p:cNvPicPr>
            <a:picLocks noChangeAspect="1"/>
          </p:cNvPicPr>
          <p:nvPr/>
        </p:nvPicPr>
        <p:blipFill rotWithShape="1">
          <a:blip r:embed="rId3"/>
          <a:srcRect t="3581"/>
          <a:stretch/>
        </p:blipFill>
        <p:spPr>
          <a:xfrm>
            <a:off x="1563756" y="2212435"/>
            <a:ext cx="1331216" cy="3702895"/>
          </a:xfrm>
          <a:prstGeom prst="rect">
            <a:avLst/>
          </a:prstGeom>
        </p:spPr>
      </p:pic>
      <p:sp>
        <p:nvSpPr>
          <p:cNvPr id="11" name="Oval 10">
            <a:extLst>
              <a:ext uri="{FF2B5EF4-FFF2-40B4-BE49-F238E27FC236}">
                <a16:creationId xmlns:a16="http://schemas.microsoft.com/office/drawing/2014/main" id="{CEA39052-7197-65D9-96BD-5B5F4D0AB497}"/>
              </a:ext>
            </a:extLst>
          </p:cNvPr>
          <p:cNvSpPr/>
          <p:nvPr/>
        </p:nvSpPr>
        <p:spPr>
          <a:xfrm>
            <a:off x="6304547" y="3192379"/>
            <a:ext cx="946485" cy="355176"/>
          </a:xfrm>
          <a:prstGeom prst="ellipse">
            <a:avLst/>
          </a:prstGeom>
          <a:solidFill>
            <a:schemeClr val="accent1">
              <a:alpha val="3456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F051F34-9A8E-6D22-B8C2-56768E7E58AE}"/>
              </a:ext>
            </a:extLst>
          </p:cNvPr>
          <p:cNvCxnSpPr>
            <a:cxnSpLocks/>
          </p:cNvCxnSpPr>
          <p:nvPr/>
        </p:nvCxnSpPr>
        <p:spPr>
          <a:xfrm flipH="1">
            <a:off x="7251032" y="3192379"/>
            <a:ext cx="1074821" cy="236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4F3F553D-9CAD-0174-27BC-CA075FED2F5C}"/>
              </a:ext>
            </a:extLst>
          </p:cNvPr>
          <p:cNvSpPr txBox="1">
            <a:spLocks/>
          </p:cNvSpPr>
          <p:nvPr/>
        </p:nvSpPr>
        <p:spPr>
          <a:xfrm>
            <a:off x="8325853" y="2719770"/>
            <a:ext cx="3077034" cy="1300393"/>
          </a:xfrm>
          <a:prstGeom prst="rect">
            <a:avLst/>
          </a:prstGeom>
        </p:spPr>
        <p:txBody>
          <a:bodyPr vert="horz" lIns="91440" tIns="45720" rIns="91440" bIns="45720" rtlCol="0">
            <a:norm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sz="1400" dirty="0"/>
              <a:t>Admin must delete all course registration requests at the end of the year to allow students to apply for courses the next year</a:t>
            </a:r>
          </a:p>
        </p:txBody>
      </p:sp>
    </p:spTree>
    <p:extLst>
      <p:ext uri="{BB962C8B-B14F-4D97-AF65-F5344CB8AC3E}">
        <p14:creationId xmlns:p14="http://schemas.microsoft.com/office/powerpoint/2010/main" val="32176391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par>
                                <p:cTn id="10" presetID="5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Scale>
                                      <p:cBhvr>
                                        <p:cTn id="12"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0"/>
                                        </p:tgtEl>
                                        <p:attrNameLst>
                                          <p:attrName>ppt_x</p:attrName>
                                          <p:attrName>ppt_y</p:attrName>
                                        </p:attrNameLst>
                                      </p:cBhvr>
                                    </p:animMotion>
                                    <p:animEffect transition="in" filter="fade">
                                      <p:cBhvr>
                                        <p:cTn id="14" dur="1000"/>
                                        <p:tgtEl>
                                          <p:spTgt spid="10"/>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9"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26"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80">
                                          <p:stCondLst>
                                            <p:cond delay="0"/>
                                          </p:stCondLst>
                                        </p:cTn>
                                        <p:tgtEl>
                                          <p:spTgt spid="16"/>
                                        </p:tgtEl>
                                      </p:cBhvr>
                                    </p:animEffect>
                                    <p:anim calcmode="lin" valueType="num">
                                      <p:cBhvr>
                                        <p:cTn id="27"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
                                        </p:tgtEl>
                                      </p:cBhvr>
                                      <p:to x="100000" y="60000"/>
                                    </p:animScale>
                                    <p:animScale>
                                      <p:cBhvr>
                                        <p:cTn id="33" dur="166" decel="50000">
                                          <p:stCondLst>
                                            <p:cond delay="676"/>
                                          </p:stCondLst>
                                        </p:cTn>
                                        <p:tgtEl>
                                          <p:spTgt spid="16"/>
                                        </p:tgtEl>
                                      </p:cBhvr>
                                      <p:to x="100000" y="100000"/>
                                    </p:animScale>
                                    <p:animScale>
                                      <p:cBhvr>
                                        <p:cTn id="34" dur="26">
                                          <p:stCondLst>
                                            <p:cond delay="1312"/>
                                          </p:stCondLst>
                                        </p:cTn>
                                        <p:tgtEl>
                                          <p:spTgt spid="16"/>
                                        </p:tgtEl>
                                      </p:cBhvr>
                                      <p:to x="100000" y="80000"/>
                                    </p:animScale>
                                    <p:animScale>
                                      <p:cBhvr>
                                        <p:cTn id="35" dur="166" decel="50000">
                                          <p:stCondLst>
                                            <p:cond delay="1338"/>
                                          </p:stCondLst>
                                        </p:cTn>
                                        <p:tgtEl>
                                          <p:spTgt spid="16"/>
                                        </p:tgtEl>
                                      </p:cBhvr>
                                      <p:to x="100000" y="100000"/>
                                    </p:animScale>
                                    <p:animScale>
                                      <p:cBhvr>
                                        <p:cTn id="36" dur="26">
                                          <p:stCondLst>
                                            <p:cond delay="1642"/>
                                          </p:stCondLst>
                                        </p:cTn>
                                        <p:tgtEl>
                                          <p:spTgt spid="16"/>
                                        </p:tgtEl>
                                      </p:cBhvr>
                                      <p:to x="100000" y="90000"/>
                                    </p:animScale>
                                    <p:animScale>
                                      <p:cBhvr>
                                        <p:cTn id="37" dur="166" decel="50000">
                                          <p:stCondLst>
                                            <p:cond delay="1668"/>
                                          </p:stCondLst>
                                        </p:cTn>
                                        <p:tgtEl>
                                          <p:spTgt spid="16"/>
                                        </p:tgtEl>
                                      </p:cBhvr>
                                      <p:to x="100000" y="100000"/>
                                    </p:animScale>
                                    <p:animScale>
                                      <p:cBhvr>
                                        <p:cTn id="38" dur="26">
                                          <p:stCondLst>
                                            <p:cond delay="1808"/>
                                          </p:stCondLst>
                                        </p:cTn>
                                        <p:tgtEl>
                                          <p:spTgt spid="16"/>
                                        </p:tgtEl>
                                      </p:cBhvr>
                                      <p:to x="100000" y="95000"/>
                                    </p:animScale>
                                    <p:animScale>
                                      <p:cBhvr>
                                        <p:cTn id="39"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Manage Student Course Registration</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An admin can manage students enrollment in courses by deleting him/her from a chosen course due to some criteria or even add him to a course that is not chosen by the student due to some restrictions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21</a:t>
            </a:fld>
            <a:endParaRPr lang="en-US" dirty="0"/>
          </a:p>
        </p:txBody>
      </p:sp>
      <p:pic>
        <p:nvPicPr>
          <p:cNvPr id="7" name="Picture 6">
            <a:extLst>
              <a:ext uri="{FF2B5EF4-FFF2-40B4-BE49-F238E27FC236}">
                <a16:creationId xmlns:a16="http://schemas.microsoft.com/office/drawing/2014/main" id="{6D15E3E5-B403-DE8E-D607-30FFC4D230DC}"/>
              </a:ext>
            </a:extLst>
          </p:cNvPr>
          <p:cNvPicPr>
            <a:picLocks noChangeAspect="1"/>
          </p:cNvPicPr>
          <p:nvPr/>
        </p:nvPicPr>
        <p:blipFill>
          <a:blip r:embed="rId2"/>
          <a:stretch>
            <a:fillRect/>
          </a:stretch>
        </p:blipFill>
        <p:spPr>
          <a:xfrm>
            <a:off x="957943" y="1868266"/>
            <a:ext cx="9488556" cy="4862885"/>
          </a:xfrm>
          <a:prstGeom prst="rect">
            <a:avLst/>
          </a:prstGeom>
        </p:spPr>
      </p:pic>
      <p:pic>
        <p:nvPicPr>
          <p:cNvPr id="10" name="Picture 9">
            <a:extLst>
              <a:ext uri="{FF2B5EF4-FFF2-40B4-BE49-F238E27FC236}">
                <a16:creationId xmlns:a16="http://schemas.microsoft.com/office/drawing/2014/main" id="{439AE71C-265B-2C42-D30E-FEC6065866DE}"/>
              </a:ext>
            </a:extLst>
          </p:cNvPr>
          <p:cNvPicPr>
            <a:picLocks noChangeAspect="1"/>
          </p:cNvPicPr>
          <p:nvPr/>
        </p:nvPicPr>
        <p:blipFill>
          <a:blip r:embed="rId3"/>
          <a:stretch>
            <a:fillRect/>
          </a:stretch>
        </p:blipFill>
        <p:spPr>
          <a:xfrm>
            <a:off x="957943" y="1868266"/>
            <a:ext cx="1096299" cy="3140078"/>
          </a:xfrm>
          <a:prstGeom prst="rect">
            <a:avLst/>
          </a:prstGeom>
        </p:spPr>
      </p:pic>
    </p:spTree>
    <p:extLst>
      <p:ext uri="{BB962C8B-B14F-4D97-AF65-F5344CB8AC3E}">
        <p14:creationId xmlns:p14="http://schemas.microsoft.com/office/powerpoint/2010/main" val="26267952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158709"/>
            <a:ext cx="5006481" cy="783961"/>
          </a:xfrm>
        </p:spPr>
        <p:txBody>
          <a:bodyPr>
            <a:normAutofit fontScale="90000"/>
          </a:bodyPr>
          <a:lstStyle/>
          <a:p>
            <a:r>
              <a:rPr lang="en-US" sz="2800" u="sng" dirty="0">
                <a:solidFill>
                  <a:srgbClr val="FFFF00"/>
                </a:solidFill>
              </a:rPr>
              <a:t>Admin Page – Student Course Registration Status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After an admin accepts or rejects a student-course registration request it will be displayed in separate sections to show accepted/rejected requests separately. Rejected requests will be hold on until a students choose appropriate or valid courses based in certain criteria.</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22</a:t>
            </a:fld>
            <a:endParaRPr lang="en-US" dirty="0"/>
          </a:p>
        </p:txBody>
      </p:sp>
      <p:pic>
        <p:nvPicPr>
          <p:cNvPr id="8" name="Picture 7">
            <a:extLst>
              <a:ext uri="{FF2B5EF4-FFF2-40B4-BE49-F238E27FC236}">
                <a16:creationId xmlns:a16="http://schemas.microsoft.com/office/drawing/2014/main" id="{9E598530-9326-6DCD-4705-D3921DAAF40E}"/>
              </a:ext>
            </a:extLst>
          </p:cNvPr>
          <p:cNvPicPr>
            <a:picLocks noChangeAspect="1"/>
          </p:cNvPicPr>
          <p:nvPr/>
        </p:nvPicPr>
        <p:blipFill rotWithShape="1">
          <a:blip r:embed="rId2"/>
          <a:srcRect l="17052" t="558" r="2812" b="832"/>
          <a:stretch/>
        </p:blipFill>
        <p:spPr>
          <a:xfrm>
            <a:off x="92766" y="1858691"/>
            <a:ext cx="6228522" cy="3140617"/>
          </a:xfrm>
          <a:prstGeom prst="rect">
            <a:avLst/>
          </a:prstGeom>
        </p:spPr>
      </p:pic>
      <p:pic>
        <p:nvPicPr>
          <p:cNvPr id="10" name="Picture 9">
            <a:extLst>
              <a:ext uri="{FF2B5EF4-FFF2-40B4-BE49-F238E27FC236}">
                <a16:creationId xmlns:a16="http://schemas.microsoft.com/office/drawing/2014/main" id="{514E7C4E-1B7A-947A-38F6-EF4ACB754DC2}"/>
              </a:ext>
            </a:extLst>
          </p:cNvPr>
          <p:cNvPicPr>
            <a:picLocks noChangeAspect="1"/>
          </p:cNvPicPr>
          <p:nvPr/>
        </p:nvPicPr>
        <p:blipFill rotWithShape="1">
          <a:blip r:embed="rId3"/>
          <a:srcRect l="18414" t="-361" r="2984"/>
          <a:stretch/>
        </p:blipFill>
        <p:spPr>
          <a:xfrm>
            <a:off x="6373276" y="3763617"/>
            <a:ext cx="5630354" cy="3029651"/>
          </a:xfrm>
          <a:prstGeom prst="rect">
            <a:avLst/>
          </a:prstGeom>
        </p:spPr>
      </p:pic>
    </p:spTree>
    <p:extLst>
      <p:ext uri="{BB962C8B-B14F-4D97-AF65-F5344CB8AC3E}">
        <p14:creationId xmlns:p14="http://schemas.microsoft.com/office/powerpoint/2010/main" val="33369561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Scale>
                                      <p:cBhvr>
                                        <p:cTn id="2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0"/>
                                        </p:tgtEl>
                                        <p:attrNameLst>
                                          <p:attrName>ppt_x</p:attrName>
                                          <p:attrName>ppt_y</p:attrName>
                                        </p:attrNameLst>
                                      </p:cBhvr>
                                    </p:animMotion>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317"/>
            <a:ext cx="5006481" cy="783961"/>
          </a:xfrm>
        </p:spPr>
        <p:txBody>
          <a:bodyPr>
            <a:normAutofit fontScale="90000"/>
          </a:bodyPr>
          <a:lstStyle/>
          <a:p>
            <a:r>
              <a:rPr lang="en-US" sz="2800" u="sng" dirty="0">
                <a:solidFill>
                  <a:srgbClr val="FFFF00"/>
                </a:solidFill>
              </a:rPr>
              <a:t>Admin Page – Display Admins</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An admin will be able to display the list of admin accounts permitted to access the website as an administrator as well as add new admin.</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23</a:t>
            </a:fld>
            <a:endParaRPr lang="en-US" dirty="0"/>
          </a:p>
        </p:txBody>
      </p:sp>
      <p:pic>
        <p:nvPicPr>
          <p:cNvPr id="8" name="Picture 7">
            <a:extLst>
              <a:ext uri="{FF2B5EF4-FFF2-40B4-BE49-F238E27FC236}">
                <a16:creationId xmlns:a16="http://schemas.microsoft.com/office/drawing/2014/main" id="{031E96C8-AE66-3CA7-E761-4723E4A05376}"/>
              </a:ext>
            </a:extLst>
          </p:cNvPr>
          <p:cNvPicPr>
            <a:picLocks noChangeAspect="1"/>
          </p:cNvPicPr>
          <p:nvPr/>
        </p:nvPicPr>
        <p:blipFill>
          <a:blip r:embed="rId2"/>
          <a:stretch>
            <a:fillRect/>
          </a:stretch>
        </p:blipFill>
        <p:spPr>
          <a:xfrm>
            <a:off x="535647" y="2027729"/>
            <a:ext cx="10618063" cy="4077539"/>
          </a:xfrm>
          <a:prstGeom prst="rect">
            <a:avLst/>
          </a:prstGeom>
        </p:spPr>
      </p:pic>
    </p:spTree>
    <p:extLst>
      <p:ext uri="{BB962C8B-B14F-4D97-AF65-F5344CB8AC3E}">
        <p14:creationId xmlns:p14="http://schemas.microsoft.com/office/powerpoint/2010/main" val="4469851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BC3B-5265-AD4F-BFD4-2104740EC239}"/>
              </a:ext>
            </a:extLst>
          </p:cNvPr>
          <p:cNvSpPr>
            <a:spLocks noGrp="1"/>
          </p:cNvSpPr>
          <p:nvPr>
            <p:ph type="ctrTitle"/>
          </p:nvPr>
        </p:nvSpPr>
        <p:spPr>
          <a:xfrm>
            <a:off x="838198" y="-317"/>
            <a:ext cx="5006481" cy="783961"/>
          </a:xfrm>
        </p:spPr>
        <p:txBody>
          <a:bodyPr>
            <a:normAutofit/>
          </a:bodyPr>
          <a:lstStyle/>
          <a:p>
            <a:r>
              <a:rPr lang="en-US" sz="2800" u="sng" dirty="0">
                <a:solidFill>
                  <a:srgbClr val="FFFF00"/>
                </a:solidFill>
              </a:rPr>
              <a:t>Admin Page – Add Admin</a:t>
            </a:r>
          </a:p>
        </p:txBody>
      </p:sp>
      <p:sp>
        <p:nvSpPr>
          <p:cNvPr id="3" name="Subtitle 2">
            <a:extLst>
              <a:ext uri="{FF2B5EF4-FFF2-40B4-BE49-F238E27FC236}">
                <a16:creationId xmlns:a16="http://schemas.microsoft.com/office/drawing/2014/main" id="{C27AF08B-F18C-E74E-8612-7CEB25A83168}"/>
              </a:ext>
            </a:extLst>
          </p:cNvPr>
          <p:cNvSpPr>
            <a:spLocks noGrp="1"/>
          </p:cNvSpPr>
          <p:nvPr>
            <p:ph type="subTitle" idx="1"/>
          </p:nvPr>
        </p:nvSpPr>
        <p:spPr>
          <a:xfrm>
            <a:off x="838198" y="942670"/>
            <a:ext cx="10395859" cy="1300393"/>
          </a:xfrm>
        </p:spPr>
        <p:txBody>
          <a:bodyPr>
            <a:normAutofit/>
          </a:bodyPr>
          <a:lstStyle/>
          <a:p>
            <a:r>
              <a:rPr lang="en-US" dirty="0"/>
              <a:t>An admin will be able to add another admin account in order to manage students-course registration requests as well as assign grades.</a:t>
            </a:r>
          </a:p>
        </p:txBody>
      </p:sp>
      <p:sp>
        <p:nvSpPr>
          <p:cNvPr id="4" name="Footer Placeholder 3">
            <a:extLst>
              <a:ext uri="{FF2B5EF4-FFF2-40B4-BE49-F238E27FC236}">
                <a16:creationId xmlns:a16="http://schemas.microsoft.com/office/drawing/2014/main" id="{291F9AB8-DEAE-6547-8EAF-AF06D81E401A}"/>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07CA3E94-32B0-B148-A97F-608E6749E243}"/>
              </a:ext>
            </a:extLst>
          </p:cNvPr>
          <p:cNvSpPr>
            <a:spLocks noGrp="1"/>
          </p:cNvSpPr>
          <p:nvPr>
            <p:ph type="sldNum" sz="quarter" idx="12"/>
          </p:nvPr>
        </p:nvSpPr>
        <p:spPr/>
        <p:txBody>
          <a:bodyPr/>
          <a:lstStyle/>
          <a:p>
            <a:fld id="{D8DA9DAA-006C-4F4B-980E-E3DF019B24E2}" type="slidenum">
              <a:rPr lang="en-US" smtClean="0"/>
              <a:pPr/>
              <a:t>24</a:t>
            </a:fld>
            <a:endParaRPr lang="en-US" dirty="0"/>
          </a:p>
        </p:txBody>
      </p:sp>
      <p:pic>
        <p:nvPicPr>
          <p:cNvPr id="7" name="Picture 6">
            <a:extLst>
              <a:ext uri="{FF2B5EF4-FFF2-40B4-BE49-F238E27FC236}">
                <a16:creationId xmlns:a16="http://schemas.microsoft.com/office/drawing/2014/main" id="{9AADB4CB-E447-51E7-818D-8C226A99E791}"/>
              </a:ext>
            </a:extLst>
          </p:cNvPr>
          <p:cNvPicPr>
            <a:picLocks noChangeAspect="1"/>
          </p:cNvPicPr>
          <p:nvPr/>
        </p:nvPicPr>
        <p:blipFill>
          <a:blip r:embed="rId2"/>
          <a:stretch>
            <a:fillRect/>
          </a:stretch>
        </p:blipFill>
        <p:spPr>
          <a:xfrm>
            <a:off x="957942" y="2018520"/>
            <a:ext cx="9904147" cy="3896810"/>
          </a:xfrm>
          <a:prstGeom prst="rect">
            <a:avLst/>
          </a:prstGeom>
        </p:spPr>
      </p:pic>
    </p:spTree>
    <p:extLst>
      <p:ext uri="{BB962C8B-B14F-4D97-AF65-F5344CB8AC3E}">
        <p14:creationId xmlns:p14="http://schemas.microsoft.com/office/powerpoint/2010/main" val="28529169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5998436" y="154289"/>
            <a:ext cx="4434840" cy="886968"/>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5999197" y="1037575"/>
            <a:ext cx="5221287" cy="5697990"/>
          </a:xfrm>
        </p:spPr>
        <p:txBody>
          <a:bodyPr>
            <a:normAutofit/>
          </a:bodyPr>
          <a:lstStyle/>
          <a:p>
            <a:r>
              <a:rPr lang="en-US" dirty="0"/>
              <a:t>Technology has been invading every aspect of our lives, nearly all sectors are depending on it to automate their services processes in order to reduce cost and time to full-fill these services. This advancement is crucially needed at the education level, and we LU Computer Science Masters’ Students developed this website to automate the process of registering students in courses online rather than having to complete this process in person, it reduces time and effort at both sides Students and Faculty Administration and perform these process in a simple, flexible, organized and effective way.</a:t>
            </a:r>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University management system</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25</a:t>
            </a:fld>
            <a:endParaRPr lang="en-US" dirty="0"/>
          </a:p>
        </p:txBody>
      </p:sp>
      <p:pic>
        <p:nvPicPr>
          <p:cNvPr id="11" name="Picture Placeholder 10">
            <a:extLst>
              <a:ext uri="{FF2B5EF4-FFF2-40B4-BE49-F238E27FC236}">
                <a16:creationId xmlns:a16="http://schemas.microsoft.com/office/drawing/2014/main" id="{75628F08-4CFB-AA4B-B474-C1B4D8C1D20D}"/>
              </a:ext>
            </a:extLst>
          </p:cNvPr>
          <p:cNvPicPr>
            <a:picLocks noGrp="1" noChangeAspect="1"/>
          </p:cNvPicPr>
          <p:nvPr>
            <p:ph type="pic" sz="quarter" idx="14"/>
          </p:nvPr>
        </p:nvPicPr>
        <p:blipFill>
          <a:blip r:embed="rId2"/>
          <a:srcRect l="17279" r="17279"/>
          <a:stretch>
            <a:fillRect/>
          </a:stretch>
        </p:blipFill>
        <p:spPr/>
      </p:pic>
      <p:pic>
        <p:nvPicPr>
          <p:cNvPr id="13" name="Picture Placeholder 12">
            <a:extLst>
              <a:ext uri="{FF2B5EF4-FFF2-40B4-BE49-F238E27FC236}">
                <a16:creationId xmlns:a16="http://schemas.microsoft.com/office/drawing/2014/main" id="{1A55E56B-0F50-8E41-B0C6-D9159294D0F7}"/>
              </a:ext>
            </a:extLst>
          </p:cNvPr>
          <p:cNvPicPr>
            <a:picLocks noGrp="1" noChangeAspect="1"/>
          </p:cNvPicPr>
          <p:nvPr>
            <p:ph type="pic" sz="quarter" idx="15"/>
          </p:nvPr>
        </p:nvPicPr>
        <p:blipFill>
          <a:blip r:embed="rId3"/>
          <a:srcRect l="22484" r="22484"/>
          <a:stretch>
            <a:fillRect/>
          </a:stretch>
        </p:blipFill>
        <p:spPr/>
      </p:pic>
      <p:pic>
        <p:nvPicPr>
          <p:cNvPr id="17" name="Picture Placeholder 16">
            <a:extLst>
              <a:ext uri="{FF2B5EF4-FFF2-40B4-BE49-F238E27FC236}">
                <a16:creationId xmlns:a16="http://schemas.microsoft.com/office/drawing/2014/main" id="{C297031F-DCFB-BD4B-AB4C-A688FD90DEE9}"/>
              </a:ext>
            </a:extLst>
          </p:cNvPr>
          <p:cNvPicPr>
            <a:picLocks noGrp="1" noChangeAspect="1"/>
          </p:cNvPicPr>
          <p:nvPr>
            <p:ph type="pic" sz="quarter" idx="13"/>
          </p:nvPr>
        </p:nvPicPr>
        <p:blipFill>
          <a:blip r:embed="rId4"/>
          <a:srcRect t="423" b="423"/>
          <a:stretch>
            <a:fillRect/>
          </a:stretch>
        </p:blipFill>
        <p:spPr>
          <a:xfrm>
            <a:off x="284163" y="3108325"/>
            <a:ext cx="5221287" cy="3448050"/>
          </a:xfrm>
        </p:spPr>
      </p:pic>
    </p:spTree>
    <p:extLst>
      <p:ext uri="{BB962C8B-B14F-4D97-AF65-F5344CB8AC3E}">
        <p14:creationId xmlns:p14="http://schemas.microsoft.com/office/powerpoint/2010/main" val="3584772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8">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8">
                                            <p:txEl>
                                              <p:pRg st="0" end="0"/>
                                            </p:txEl>
                                          </p:spTgt>
                                        </p:tgtEl>
                                        <p:attrNameLst>
                                          <p:attrName>ppt_w</p:attrName>
                                        </p:attrNameLst>
                                      </p:cBhvr>
                                    </p:anim>
                                    <p:anim by="(#ppt_w*0.50)" calcmode="lin" valueType="num">
                                      <p:cBhvr>
                                        <p:cTn id="8" dur="250" decel="50000" autoRev="1" fill="hold">
                                          <p:stCondLst>
                                            <p:cond delay="0"/>
                                          </p:stCondLst>
                                        </p:cTn>
                                        <p:tgtEl>
                                          <p:spTgt spid="8">
                                            <p:txEl>
                                              <p:pRg st="0" end="0"/>
                                            </p:txEl>
                                          </p:spTgt>
                                        </p:tgtEl>
                                        <p:attrNameLst>
                                          <p:attrName>ppt_x</p:attrName>
                                        </p:attrNameLst>
                                      </p:cBhvr>
                                    </p:anim>
                                    <p:anim from="(-#ppt_h/2)" to="(#ppt_y)" calcmode="lin" valueType="num">
                                      <p:cBhvr>
                                        <p:cTn id="9" dur="500" fill="hold">
                                          <p:stCondLst>
                                            <p:cond delay="0"/>
                                          </p:stCondLst>
                                        </p:cTn>
                                        <p:tgtEl>
                                          <p:spTgt spid="8">
                                            <p:txEl>
                                              <p:pRg st="0" end="0"/>
                                            </p:txEl>
                                          </p:spTgt>
                                        </p:tgtEl>
                                        <p:attrNameLst>
                                          <p:attrName>ppt_y</p:attrName>
                                        </p:attrNameLst>
                                      </p:cBhvr>
                                    </p:anim>
                                    <p:animRot by="21600000">
                                      <p:cBhvr>
                                        <p:cTn id="10" dur="500" fill="hold">
                                          <p:stCondLst>
                                            <p:cond delay="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University management system</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26</a:t>
            </a:fld>
            <a:endParaRPr lang="en-US" dirty="0"/>
          </a:p>
        </p:txBody>
      </p:sp>
    </p:spTree>
    <p:extLst>
      <p:ext uri="{BB962C8B-B14F-4D97-AF65-F5344CB8AC3E}">
        <p14:creationId xmlns:p14="http://schemas.microsoft.com/office/powerpoint/2010/main" val="92731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3284958" y="726631"/>
            <a:ext cx="5622083" cy="608793"/>
          </a:xfrm>
        </p:spPr>
        <p:txBody>
          <a:bodyPr>
            <a:noAutofit/>
          </a:bodyPr>
          <a:lstStyle/>
          <a:p>
            <a:pPr algn="ctr"/>
            <a:r>
              <a:rPr lang="en-US" sz="4000" u="sng" dirty="0"/>
              <a:t>Users involved</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Academic registration project</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pic>
        <p:nvPicPr>
          <p:cNvPr id="15" name="Picture 14">
            <a:extLst>
              <a:ext uri="{FF2B5EF4-FFF2-40B4-BE49-F238E27FC236}">
                <a16:creationId xmlns:a16="http://schemas.microsoft.com/office/drawing/2014/main" id="{258538AD-DE77-5B99-F25B-F56ADED2393E}"/>
              </a:ext>
            </a:extLst>
          </p:cNvPr>
          <p:cNvPicPr>
            <a:picLocks noChangeAspect="1"/>
          </p:cNvPicPr>
          <p:nvPr/>
        </p:nvPicPr>
        <p:blipFill>
          <a:blip r:embed="rId2"/>
          <a:stretch>
            <a:fillRect/>
          </a:stretch>
        </p:blipFill>
        <p:spPr>
          <a:xfrm>
            <a:off x="2008427" y="1844745"/>
            <a:ext cx="2891116" cy="2891116"/>
          </a:xfrm>
          <a:prstGeom prst="rect">
            <a:avLst/>
          </a:prstGeom>
        </p:spPr>
      </p:pic>
      <p:sp>
        <p:nvSpPr>
          <p:cNvPr id="17" name="Title 2">
            <a:extLst>
              <a:ext uri="{FF2B5EF4-FFF2-40B4-BE49-F238E27FC236}">
                <a16:creationId xmlns:a16="http://schemas.microsoft.com/office/drawing/2014/main" id="{42B78FEE-4B2A-055C-65F4-D4BFA75DE769}"/>
              </a:ext>
            </a:extLst>
          </p:cNvPr>
          <p:cNvSpPr txBox="1">
            <a:spLocks/>
          </p:cNvSpPr>
          <p:nvPr/>
        </p:nvSpPr>
        <p:spPr>
          <a:xfrm>
            <a:off x="1392952" y="4622680"/>
            <a:ext cx="4122065" cy="1391631"/>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dirty="0">
                <a:solidFill>
                  <a:schemeClr val="accent2"/>
                </a:solidFill>
              </a:rPr>
              <a:t>Faculty </a:t>
            </a:r>
          </a:p>
          <a:p>
            <a:pPr algn="ctr"/>
            <a:r>
              <a:rPr lang="en-US" sz="2800" dirty="0">
                <a:solidFill>
                  <a:schemeClr val="accent2"/>
                </a:solidFill>
              </a:rPr>
              <a:t>of Science Admins</a:t>
            </a:r>
          </a:p>
        </p:txBody>
      </p:sp>
      <p:pic>
        <p:nvPicPr>
          <p:cNvPr id="21" name="Picture 20">
            <a:extLst>
              <a:ext uri="{FF2B5EF4-FFF2-40B4-BE49-F238E27FC236}">
                <a16:creationId xmlns:a16="http://schemas.microsoft.com/office/drawing/2014/main" id="{4A608CA6-CA81-A2BA-C2B1-55BF022FC5E9}"/>
              </a:ext>
            </a:extLst>
          </p:cNvPr>
          <p:cNvPicPr>
            <a:picLocks noChangeAspect="1"/>
          </p:cNvPicPr>
          <p:nvPr/>
        </p:nvPicPr>
        <p:blipFill>
          <a:blip r:embed="rId3"/>
          <a:stretch>
            <a:fillRect/>
          </a:stretch>
        </p:blipFill>
        <p:spPr>
          <a:xfrm>
            <a:off x="7750734" y="1918703"/>
            <a:ext cx="2743200" cy="2743200"/>
          </a:xfrm>
          <a:prstGeom prst="rect">
            <a:avLst/>
          </a:prstGeom>
        </p:spPr>
      </p:pic>
      <p:sp>
        <p:nvSpPr>
          <p:cNvPr id="22" name="Title 2">
            <a:extLst>
              <a:ext uri="{FF2B5EF4-FFF2-40B4-BE49-F238E27FC236}">
                <a16:creationId xmlns:a16="http://schemas.microsoft.com/office/drawing/2014/main" id="{DF14A60F-B80D-F486-F393-4720446B74A5}"/>
              </a:ext>
            </a:extLst>
          </p:cNvPr>
          <p:cNvSpPr txBox="1">
            <a:spLocks/>
          </p:cNvSpPr>
          <p:nvPr/>
        </p:nvSpPr>
        <p:spPr>
          <a:xfrm>
            <a:off x="7061301" y="4622680"/>
            <a:ext cx="4122065" cy="1391631"/>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dirty="0">
                <a:solidFill>
                  <a:schemeClr val="accent2"/>
                </a:solidFill>
              </a:rPr>
              <a:t>Computer Science Students</a:t>
            </a:r>
          </a:p>
        </p:txBody>
      </p:sp>
    </p:spTree>
    <p:extLst>
      <p:ext uri="{BB962C8B-B14F-4D97-AF65-F5344CB8AC3E}">
        <p14:creationId xmlns:p14="http://schemas.microsoft.com/office/powerpoint/2010/main" val="161359806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37"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900" decel="100000" fill="hold"/>
                                        <p:tgtEl>
                                          <p:spTgt spid="15"/>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28" presetID="41" presetClass="entr" presetSubtype="0" fill="hold" grpId="0" nodeType="withEffect">
                                  <p:stCondLst>
                                    <p:cond delay="0"/>
                                  </p:stCondLst>
                                  <p:iterate type="lt">
                                    <p:tmPct val="10000"/>
                                  </p:iterate>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7"/>
                                        </p:tgtEl>
                                        <p:attrNameLst>
                                          <p:attrName>ppt_y</p:attrName>
                                        </p:attrNameLst>
                                      </p:cBhvr>
                                      <p:tavLst>
                                        <p:tav tm="0">
                                          <p:val>
                                            <p:strVal val="#ppt_y"/>
                                          </p:val>
                                        </p:tav>
                                        <p:tav tm="100000">
                                          <p:val>
                                            <p:strVal val="#ppt_y"/>
                                          </p:val>
                                        </p:tav>
                                      </p:tavLst>
                                    </p:anim>
                                    <p:anim calcmode="lin" valueType="num">
                                      <p:cBhvr>
                                        <p:cTn id="32"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7"/>
                                        </p:tgtEl>
                                      </p:cBhvr>
                                    </p:animEffect>
                                  </p:childTnLst>
                                </p:cTn>
                              </p:par>
                            </p:childTnLst>
                          </p:cTn>
                        </p:par>
                        <p:par>
                          <p:cTn id="35" fill="hold">
                            <p:stCondLst>
                              <p:cond delay="3550"/>
                            </p:stCondLst>
                            <p:childTnLst>
                              <p:par>
                                <p:cTn id="36" presetID="37"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900" decel="100000" fill="hold"/>
                                        <p:tgtEl>
                                          <p:spTgt spid="21"/>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42" presetID="41" presetClass="entr" presetSubtype="0" fill="hold" grpId="0" nodeType="withEffect">
                                  <p:stCondLst>
                                    <p:cond delay="0"/>
                                  </p:stCondLst>
                                  <p:iterate type="lt">
                                    <p:tmPct val="10000"/>
                                  </p:iterate>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2"/>
                                        </p:tgtEl>
                                        <p:attrNameLst>
                                          <p:attrName>ppt_y</p:attrName>
                                        </p:attrNameLst>
                                      </p:cBhvr>
                                      <p:tavLst>
                                        <p:tav tm="0">
                                          <p:val>
                                            <p:strVal val="#ppt_y"/>
                                          </p:val>
                                        </p:tav>
                                        <p:tav tm="100000">
                                          <p:val>
                                            <p:strVal val="#ppt_y"/>
                                          </p:val>
                                        </p:tav>
                                      </p:tavLst>
                                    </p:anim>
                                    <p:anim calcmode="lin" valueType="num">
                                      <p:cBhvr>
                                        <p:cTn id="46"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3284958" y="131752"/>
            <a:ext cx="6031320" cy="1335425"/>
          </a:xfrm>
        </p:spPr>
        <p:txBody>
          <a:bodyPr>
            <a:noAutofit/>
          </a:bodyPr>
          <a:lstStyle/>
          <a:p>
            <a:pPr algn="ctr"/>
            <a:r>
              <a:rPr lang="en-US" sz="4000" u="sng" dirty="0"/>
              <a:t>Languages and Tools Used</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Academic registration project</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22477" y="201170"/>
            <a:ext cx="2743200" cy="365125"/>
          </a:xfrm>
        </p:spPr>
        <p:txBody>
          <a:bodyPr/>
          <a:lstStyle/>
          <a:p>
            <a:pPr algn="l" defTabSz="881060"/>
            <a:r>
              <a:rPr lang="en-US" dirty="0"/>
              <a:t>3</a:t>
            </a:r>
          </a:p>
        </p:txBody>
      </p:sp>
      <p:sp>
        <p:nvSpPr>
          <p:cNvPr id="22" name="Title 2">
            <a:extLst>
              <a:ext uri="{FF2B5EF4-FFF2-40B4-BE49-F238E27FC236}">
                <a16:creationId xmlns:a16="http://schemas.microsoft.com/office/drawing/2014/main" id="{DF14A60F-B80D-F486-F393-4720446B74A5}"/>
              </a:ext>
            </a:extLst>
          </p:cNvPr>
          <p:cNvSpPr txBox="1">
            <a:spLocks/>
          </p:cNvSpPr>
          <p:nvPr/>
        </p:nvSpPr>
        <p:spPr>
          <a:xfrm>
            <a:off x="1146944" y="2080591"/>
            <a:ext cx="3040112" cy="660433"/>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u="sng" dirty="0">
                <a:solidFill>
                  <a:schemeClr val="accent2"/>
                </a:solidFill>
              </a:rPr>
              <a:t>Front-end</a:t>
            </a:r>
          </a:p>
        </p:txBody>
      </p:sp>
      <p:pic>
        <p:nvPicPr>
          <p:cNvPr id="6" name="Picture 5">
            <a:extLst>
              <a:ext uri="{FF2B5EF4-FFF2-40B4-BE49-F238E27FC236}">
                <a16:creationId xmlns:a16="http://schemas.microsoft.com/office/drawing/2014/main" id="{824921BB-6622-9457-8DA5-9EF10441127F}"/>
              </a:ext>
            </a:extLst>
          </p:cNvPr>
          <p:cNvPicPr>
            <a:picLocks noChangeAspect="1"/>
          </p:cNvPicPr>
          <p:nvPr/>
        </p:nvPicPr>
        <p:blipFill>
          <a:blip r:embed="rId2"/>
          <a:stretch>
            <a:fillRect/>
          </a:stretch>
        </p:blipFill>
        <p:spPr>
          <a:xfrm>
            <a:off x="1205889" y="2863551"/>
            <a:ext cx="1303999" cy="1303999"/>
          </a:xfrm>
          <a:prstGeom prst="rect">
            <a:avLst/>
          </a:prstGeom>
        </p:spPr>
      </p:pic>
      <p:pic>
        <p:nvPicPr>
          <p:cNvPr id="10" name="Picture 9">
            <a:extLst>
              <a:ext uri="{FF2B5EF4-FFF2-40B4-BE49-F238E27FC236}">
                <a16:creationId xmlns:a16="http://schemas.microsoft.com/office/drawing/2014/main" id="{ABE9F771-E394-51D8-A055-A89A4B202B71}"/>
              </a:ext>
            </a:extLst>
          </p:cNvPr>
          <p:cNvPicPr>
            <a:picLocks noChangeAspect="1"/>
          </p:cNvPicPr>
          <p:nvPr/>
        </p:nvPicPr>
        <p:blipFill>
          <a:blip r:embed="rId3"/>
          <a:stretch>
            <a:fillRect/>
          </a:stretch>
        </p:blipFill>
        <p:spPr>
          <a:xfrm>
            <a:off x="2534864" y="2765456"/>
            <a:ext cx="1500188" cy="1500188"/>
          </a:xfrm>
          <a:prstGeom prst="rect">
            <a:avLst/>
          </a:prstGeom>
        </p:spPr>
      </p:pic>
      <p:pic>
        <p:nvPicPr>
          <p:cNvPr id="12" name="Picture 11">
            <a:extLst>
              <a:ext uri="{FF2B5EF4-FFF2-40B4-BE49-F238E27FC236}">
                <a16:creationId xmlns:a16="http://schemas.microsoft.com/office/drawing/2014/main" id="{02489916-80FF-9E34-948C-6737CB1AD31A}"/>
              </a:ext>
            </a:extLst>
          </p:cNvPr>
          <p:cNvPicPr>
            <a:picLocks noChangeAspect="1"/>
          </p:cNvPicPr>
          <p:nvPr/>
        </p:nvPicPr>
        <p:blipFill>
          <a:blip r:embed="rId4"/>
          <a:stretch>
            <a:fillRect/>
          </a:stretch>
        </p:blipFill>
        <p:spPr>
          <a:xfrm>
            <a:off x="1370013" y="4290076"/>
            <a:ext cx="2329701" cy="1310457"/>
          </a:xfrm>
          <a:prstGeom prst="rect">
            <a:avLst/>
          </a:prstGeom>
        </p:spPr>
      </p:pic>
      <p:sp>
        <p:nvSpPr>
          <p:cNvPr id="13" name="Title 2">
            <a:extLst>
              <a:ext uri="{FF2B5EF4-FFF2-40B4-BE49-F238E27FC236}">
                <a16:creationId xmlns:a16="http://schemas.microsoft.com/office/drawing/2014/main" id="{B9AC1142-273B-836E-3D84-FAB890ED5A6E}"/>
              </a:ext>
            </a:extLst>
          </p:cNvPr>
          <p:cNvSpPr txBox="1">
            <a:spLocks/>
          </p:cNvSpPr>
          <p:nvPr/>
        </p:nvSpPr>
        <p:spPr>
          <a:xfrm>
            <a:off x="4441782" y="2080590"/>
            <a:ext cx="3539285" cy="660433"/>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u="sng" dirty="0">
                <a:solidFill>
                  <a:schemeClr val="accent2"/>
                </a:solidFill>
              </a:rPr>
              <a:t>Backend-end</a:t>
            </a:r>
          </a:p>
        </p:txBody>
      </p:sp>
      <p:pic>
        <p:nvPicPr>
          <p:cNvPr id="16" name="Picture 15">
            <a:extLst>
              <a:ext uri="{FF2B5EF4-FFF2-40B4-BE49-F238E27FC236}">
                <a16:creationId xmlns:a16="http://schemas.microsoft.com/office/drawing/2014/main" id="{8394D858-CC44-B1A7-69B0-0916DCDB94E8}"/>
              </a:ext>
            </a:extLst>
          </p:cNvPr>
          <p:cNvPicPr>
            <a:picLocks noChangeAspect="1"/>
          </p:cNvPicPr>
          <p:nvPr/>
        </p:nvPicPr>
        <p:blipFill>
          <a:blip r:embed="rId5"/>
          <a:stretch>
            <a:fillRect/>
          </a:stretch>
        </p:blipFill>
        <p:spPr>
          <a:xfrm>
            <a:off x="4439280" y="2490836"/>
            <a:ext cx="1727200" cy="1727200"/>
          </a:xfrm>
          <a:prstGeom prst="rect">
            <a:avLst/>
          </a:prstGeom>
        </p:spPr>
      </p:pic>
      <p:pic>
        <p:nvPicPr>
          <p:cNvPr id="19" name="Picture 18">
            <a:extLst>
              <a:ext uri="{FF2B5EF4-FFF2-40B4-BE49-F238E27FC236}">
                <a16:creationId xmlns:a16="http://schemas.microsoft.com/office/drawing/2014/main" id="{80F96D3D-B676-6387-7ADA-A1AEBF993D59}"/>
              </a:ext>
            </a:extLst>
          </p:cNvPr>
          <p:cNvPicPr>
            <a:picLocks noChangeAspect="1"/>
          </p:cNvPicPr>
          <p:nvPr/>
        </p:nvPicPr>
        <p:blipFill>
          <a:blip r:embed="rId6"/>
          <a:stretch>
            <a:fillRect/>
          </a:stretch>
        </p:blipFill>
        <p:spPr>
          <a:xfrm>
            <a:off x="5850304" y="2693595"/>
            <a:ext cx="1818650" cy="1143151"/>
          </a:xfrm>
          <a:prstGeom prst="rect">
            <a:avLst/>
          </a:prstGeom>
        </p:spPr>
      </p:pic>
      <p:pic>
        <p:nvPicPr>
          <p:cNvPr id="23" name="Picture 22">
            <a:extLst>
              <a:ext uri="{FF2B5EF4-FFF2-40B4-BE49-F238E27FC236}">
                <a16:creationId xmlns:a16="http://schemas.microsoft.com/office/drawing/2014/main" id="{981A9F0E-08FF-4584-56E7-88387AD554F0}"/>
              </a:ext>
            </a:extLst>
          </p:cNvPr>
          <p:cNvPicPr>
            <a:picLocks noChangeAspect="1"/>
          </p:cNvPicPr>
          <p:nvPr/>
        </p:nvPicPr>
        <p:blipFill>
          <a:blip r:embed="rId7"/>
          <a:stretch>
            <a:fillRect/>
          </a:stretch>
        </p:blipFill>
        <p:spPr>
          <a:xfrm>
            <a:off x="4977053" y="4002157"/>
            <a:ext cx="2184292" cy="567404"/>
          </a:xfrm>
          <a:prstGeom prst="rect">
            <a:avLst/>
          </a:prstGeom>
        </p:spPr>
      </p:pic>
      <p:sp>
        <p:nvSpPr>
          <p:cNvPr id="24" name="Title 2">
            <a:extLst>
              <a:ext uri="{FF2B5EF4-FFF2-40B4-BE49-F238E27FC236}">
                <a16:creationId xmlns:a16="http://schemas.microsoft.com/office/drawing/2014/main" id="{3D0E2B43-BAAC-1997-623B-42A059F8DE75}"/>
              </a:ext>
            </a:extLst>
          </p:cNvPr>
          <p:cNvSpPr txBox="1">
            <a:spLocks/>
          </p:cNvSpPr>
          <p:nvPr/>
        </p:nvSpPr>
        <p:spPr>
          <a:xfrm>
            <a:off x="8391111" y="2105023"/>
            <a:ext cx="3539285" cy="660433"/>
          </a:xfrm>
          <a:prstGeom prst="rect">
            <a:avLst/>
          </a:prstGeom>
        </p:spPr>
        <p:txBody>
          <a:bodyPr vert="horz" lIns="91440" tIns="45720" rIns="91440" bIns="45720" rtlCol="0" anchor="b">
            <a:noAutofit/>
          </a:bodyPr>
          <a:lstStyle>
            <a:lvl1pPr algn="r" defTabSz="881060" rtl="0" eaLnBrk="1" latinLnBrk="0" hangingPunct="1">
              <a:lnSpc>
                <a:spcPct val="90000"/>
              </a:lnSpc>
              <a:spcBef>
                <a:spcPct val="0"/>
              </a:spcBef>
              <a:buNone/>
              <a:defRPr sz="5781" b="1" kern="1200" cap="all" spc="385" baseline="0">
                <a:solidFill>
                  <a:schemeClr val="bg1"/>
                </a:solidFill>
                <a:latin typeface="+mj-lt"/>
                <a:ea typeface="+mj-ea"/>
                <a:cs typeface="+mj-cs"/>
              </a:defRPr>
            </a:lvl1pPr>
          </a:lstStyle>
          <a:p>
            <a:pPr algn="ctr"/>
            <a:r>
              <a:rPr lang="en-US" sz="2800" u="sng" dirty="0">
                <a:solidFill>
                  <a:schemeClr val="accent2"/>
                </a:solidFill>
              </a:rPr>
              <a:t>frameworks</a:t>
            </a:r>
          </a:p>
        </p:txBody>
      </p:sp>
      <p:pic>
        <p:nvPicPr>
          <p:cNvPr id="26" name="Picture 25">
            <a:extLst>
              <a:ext uri="{FF2B5EF4-FFF2-40B4-BE49-F238E27FC236}">
                <a16:creationId xmlns:a16="http://schemas.microsoft.com/office/drawing/2014/main" id="{4E8FC84D-7B9A-A0FE-2B69-E494F9453058}"/>
              </a:ext>
            </a:extLst>
          </p:cNvPr>
          <p:cNvPicPr>
            <a:picLocks noChangeAspect="1"/>
          </p:cNvPicPr>
          <p:nvPr/>
        </p:nvPicPr>
        <p:blipFill>
          <a:blip r:embed="rId8"/>
          <a:stretch>
            <a:fillRect/>
          </a:stretch>
        </p:blipFill>
        <p:spPr>
          <a:xfrm>
            <a:off x="8622477" y="2789454"/>
            <a:ext cx="1014343" cy="1014343"/>
          </a:xfrm>
          <a:prstGeom prst="rect">
            <a:avLst/>
          </a:prstGeom>
        </p:spPr>
      </p:pic>
      <p:pic>
        <p:nvPicPr>
          <p:cNvPr id="28" name="Picture 27">
            <a:extLst>
              <a:ext uri="{FF2B5EF4-FFF2-40B4-BE49-F238E27FC236}">
                <a16:creationId xmlns:a16="http://schemas.microsoft.com/office/drawing/2014/main" id="{56148F81-DB70-682C-1F2B-1ECA96643520}"/>
              </a:ext>
            </a:extLst>
          </p:cNvPr>
          <p:cNvPicPr>
            <a:picLocks noChangeAspect="1"/>
          </p:cNvPicPr>
          <p:nvPr/>
        </p:nvPicPr>
        <p:blipFill>
          <a:blip r:embed="rId9"/>
          <a:stretch>
            <a:fillRect/>
          </a:stretch>
        </p:blipFill>
        <p:spPr>
          <a:xfrm>
            <a:off x="9994077" y="2863551"/>
            <a:ext cx="1674507" cy="803240"/>
          </a:xfrm>
          <a:prstGeom prst="rect">
            <a:avLst/>
          </a:prstGeom>
        </p:spPr>
      </p:pic>
    </p:spTree>
    <p:extLst>
      <p:ext uri="{BB962C8B-B14F-4D97-AF65-F5344CB8AC3E}">
        <p14:creationId xmlns:p14="http://schemas.microsoft.com/office/powerpoint/2010/main" val="154896141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41" presetClass="entr" presetSubtype="0" fill="hold" grpId="0" nodeType="withEffect">
                                  <p:stCondLst>
                                    <p:cond delay="0"/>
                                  </p:stCondLst>
                                  <p:iterate type="lt">
                                    <p:tmPct val="10000"/>
                                  </p:iterate>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2"/>
                                        </p:tgtEl>
                                        <p:attrNameLst>
                                          <p:attrName>ppt_y</p:attrName>
                                        </p:attrNameLst>
                                      </p:cBhvr>
                                      <p:tavLst>
                                        <p:tav tm="0">
                                          <p:val>
                                            <p:strVal val="#ppt_y"/>
                                          </p:val>
                                        </p:tav>
                                        <p:tav tm="100000">
                                          <p:val>
                                            <p:strVal val="#ppt_y"/>
                                          </p:val>
                                        </p:tav>
                                      </p:tavLst>
                                    </p:anim>
                                    <p:anim calcmode="lin" valueType="num">
                                      <p:cBhvr>
                                        <p:cTn id="25"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2"/>
                                        </p:tgtEl>
                                      </p:cBhvr>
                                    </p:animEffect>
                                  </p:childTnLst>
                                </p:cTn>
                              </p:par>
                              <p:par>
                                <p:cTn id="28" presetID="25"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3" dur="1000" fill="hold"/>
                                        <p:tgtEl>
                                          <p:spTgt spid="6"/>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6"/>
                                        </p:tgtEl>
                                      </p:cBhvr>
                                    </p:animEffect>
                                  </p:childTnLst>
                                </p:cTn>
                              </p:par>
                            </p:childTnLst>
                          </p:cTn>
                        </p:par>
                        <p:par>
                          <p:cTn id="38" fill="hold">
                            <p:stCondLst>
                              <p:cond delay="2000"/>
                            </p:stCondLst>
                            <p:childTnLst>
                              <p:par>
                                <p:cTn id="39" presetID="25"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44" dur="1000" fill="hold"/>
                                        <p:tgtEl>
                                          <p:spTgt spid="10"/>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10"/>
                                        </p:tgtEl>
                                      </p:cBhvr>
                                    </p:animEffect>
                                  </p:childTnLst>
                                </p:cTn>
                              </p:par>
                            </p:childTnLst>
                          </p:cTn>
                        </p:par>
                        <p:par>
                          <p:cTn id="49" fill="hold">
                            <p:stCondLst>
                              <p:cond delay="3000"/>
                            </p:stCondLst>
                            <p:childTnLst>
                              <p:par>
                                <p:cTn id="50" presetID="25"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55" dur="1000" fill="hold"/>
                                        <p:tgtEl>
                                          <p:spTgt spid="12"/>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12"/>
                                        </p:tgtEl>
                                      </p:cBhvr>
                                    </p:animEffect>
                                  </p:childTnLst>
                                </p:cTn>
                              </p:par>
                            </p:childTnLst>
                          </p:cTn>
                        </p:par>
                        <p:par>
                          <p:cTn id="60" fill="hold">
                            <p:stCondLst>
                              <p:cond delay="40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3"/>
                                        </p:tgtEl>
                                        <p:attrNameLst>
                                          <p:attrName>ppt_y</p:attrName>
                                        </p:attrNameLst>
                                      </p:cBhvr>
                                      <p:tavLst>
                                        <p:tav tm="0">
                                          <p:val>
                                            <p:strVal val="#ppt_y"/>
                                          </p:val>
                                        </p:tav>
                                        <p:tav tm="100000">
                                          <p:val>
                                            <p:strVal val="#ppt_y"/>
                                          </p:val>
                                        </p:tav>
                                      </p:tavLst>
                                    </p:anim>
                                    <p:anim calcmode="lin" valueType="num">
                                      <p:cBhvr>
                                        <p:cTn id="6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3"/>
                                        </p:tgtEl>
                                      </p:cBhvr>
                                    </p:animEffect>
                                  </p:childTnLst>
                                </p:cTn>
                              </p:par>
                              <p:par>
                                <p:cTn id="68" presetID="25"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71"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72"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73" dur="1000" fill="hold"/>
                                        <p:tgtEl>
                                          <p:spTgt spid="16"/>
                                        </p:tgtEl>
                                        <p:attrNameLst>
                                          <p:attrName>ppt_h</p:attrName>
                                        </p:attrNameLst>
                                      </p:cBhvr>
                                      <p:tavLst>
                                        <p:tav tm="0">
                                          <p:val>
                                            <p:strVal val="#ppt_h"/>
                                          </p:val>
                                        </p:tav>
                                        <p:tav tm="100000">
                                          <p:val>
                                            <p:strVal val="#ppt_h"/>
                                          </p:val>
                                        </p:tav>
                                      </p:tavLst>
                                    </p:anim>
                                    <p:anim calcmode="lin" valueType="num">
                                      <p:cBhvr>
                                        <p:cTn id="74"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75"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76"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77" dur="1000" decel="50000">
                                          <p:stCondLst>
                                            <p:cond delay="0"/>
                                          </p:stCondLst>
                                        </p:cTn>
                                        <p:tgtEl>
                                          <p:spTgt spid="16"/>
                                        </p:tgtEl>
                                      </p:cBhvr>
                                    </p:animEffect>
                                  </p:childTnLst>
                                </p:cTn>
                              </p:par>
                            </p:childTnLst>
                          </p:cTn>
                        </p:par>
                        <p:par>
                          <p:cTn id="78" fill="hold">
                            <p:stCondLst>
                              <p:cond delay="5000"/>
                            </p:stCondLst>
                            <p:childTnLst>
                              <p:par>
                                <p:cTn id="79" presetID="25" presetClass="entr" presetSubtype="0"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p:cTn id="81"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82"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83"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84" dur="1000" fill="hold"/>
                                        <p:tgtEl>
                                          <p:spTgt spid="19"/>
                                        </p:tgtEl>
                                        <p:attrNameLst>
                                          <p:attrName>ppt_h</p:attrName>
                                        </p:attrNameLst>
                                      </p:cBhvr>
                                      <p:tavLst>
                                        <p:tav tm="0">
                                          <p:val>
                                            <p:strVal val="#ppt_h"/>
                                          </p:val>
                                        </p:tav>
                                        <p:tav tm="100000">
                                          <p:val>
                                            <p:strVal val="#ppt_h"/>
                                          </p:val>
                                        </p:tav>
                                      </p:tavLst>
                                    </p:anim>
                                    <p:anim calcmode="lin" valueType="num">
                                      <p:cBhvr>
                                        <p:cTn id="85"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86"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87"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88" dur="1000" decel="50000">
                                          <p:stCondLst>
                                            <p:cond delay="0"/>
                                          </p:stCondLst>
                                        </p:cTn>
                                        <p:tgtEl>
                                          <p:spTgt spid="19"/>
                                        </p:tgtEl>
                                      </p:cBhvr>
                                    </p:animEffect>
                                  </p:childTnLst>
                                </p:cTn>
                              </p:par>
                            </p:childTnLst>
                          </p:cTn>
                        </p:par>
                        <p:par>
                          <p:cTn id="89" fill="hold">
                            <p:stCondLst>
                              <p:cond delay="6000"/>
                            </p:stCondLst>
                            <p:childTnLst>
                              <p:par>
                                <p:cTn id="90" presetID="25" presetClass="entr" presetSubtype="0" fill="hold"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95" dur="1000" fill="hold"/>
                                        <p:tgtEl>
                                          <p:spTgt spid="23"/>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23"/>
                                        </p:tgtEl>
                                      </p:cBhvr>
                                    </p:animEffect>
                                  </p:childTnLst>
                                </p:cTn>
                              </p:par>
                            </p:childTnLst>
                          </p:cTn>
                        </p:par>
                        <p:par>
                          <p:cTn id="100" fill="hold">
                            <p:stCondLst>
                              <p:cond delay="7000"/>
                            </p:stCondLst>
                            <p:childTnLst>
                              <p:par>
                                <p:cTn id="101" presetID="41" presetClass="entr" presetSubtype="0" fill="hold" grpId="0" nodeType="afterEffect">
                                  <p:stCondLst>
                                    <p:cond delay="0"/>
                                  </p:stCondLst>
                                  <p:iterate type="lt">
                                    <p:tmPct val="10000"/>
                                  </p:iterate>
                                  <p:childTnLst>
                                    <p:set>
                                      <p:cBhvr>
                                        <p:cTn id="102" dur="1" fill="hold">
                                          <p:stCondLst>
                                            <p:cond delay="0"/>
                                          </p:stCondLst>
                                        </p:cTn>
                                        <p:tgtEl>
                                          <p:spTgt spid="24"/>
                                        </p:tgtEl>
                                        <p:attrNameLst>
                                          <p:attrName>style.visibility</p:attrName>
                                        </p:attrNameLst>
                                      </p:cBhvr>
                                      <p:to>
                                        <p:strVal val="visible"/>
                                      </p:to>
                                    </p:set>
                                    <p:anim calcmode="lin" valueType="num">
                                      <p:cBhvr>
                                        <p:cTn id="10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24"/>
                                        </p:tgtEl>
                                        <p:attrNameLst>
                                          <p:attrName>ppt_y</p:attrName>
                                        </p:attrNameLst>
                                      </p:cBhvr>
                                      <p:tavLst>
                                        <p:tav tm="0">
                                          <p:val>
                                            <p:strVal val="#ppt_y"/>
                                          </p:val>
                                        </p:tav>
                                        <p:tav tm="100000">
                                          <p:val>
                                            <p:strVal val="#ppt_y"/>
                                          </p:val>
                                        </p:tav>
                                      </p:tavLst>
                                    </p:anim>
                                    <p:anim calcmode="lin" valueType="num">
                                      <p:cBhvr>
                                        <p:cTn id="10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24"/>
                                        </p:tgtEl>
                                      </p:cBhvr>
                                    </p:animEffect>
                                  </p:childTnLst>
                                </p:cTn>
                              </p:par>
                              <p:par>
                                <p:cTn id="108" presetID="25" presetClass="entr" presetSubtype="0" fill="hold" nodeType="with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p:cTn id="110"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111"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112"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113" dur="1000" fill="hold"/>
                                        <p:tgtEl>
                                          <p:spTgt spid="26"/>
                                        </p:tgtEl>
                                        <p:attrNameLst>
                                          <p:attrName>ppt_h</p:attrName>
                                        </p:attrNameLst>
                                      </p:cBhvr>
                                      <p:tavLst>
                                        <p:tav tm="0">
                                          <p:val>
                                            <p:strVal val="#ppt_h"/>
                                          </p:val>
                                        </p:tav>
                                        <p:tav tm="100000">
                                          <p:val>
                                            <p:strVal val="#ppt_h"/>
                                          </p:val>
                                        </p:tav>
                                      </p:tavLst>
                                    </p:anim>
                                    <p:anim calcmode="lin" valueType="num">
                                      <p:cBhvr>
                                        <p:cTn id="114"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115"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116"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117" dur="1000" decel="50000">
                                          <p:stCondLst>
                                            <p:cond delay="0"/>
                                          </p:stCondLst>
                                        </p:cTn>
                                        <p:tgtEl>
                                          <p:spTgt spid="26"/>
                                        </p:tgtEl>
                                      </p:cBhvr>
                                    </p:animEffect>
                                  </p:childTnLst>
                                </p:cTn>
                              </p:par>
                            </p:childTnLst>
                          </p:cTn>
                        </p:par>
                        <p:par>
                          <p:cTn id="118" fill="hold">
                            <p:stCondLst>
                              <p:cond delay="8000"/>
                            </p:stCondLst>
                            <p:childTnLst>
                              <p:par>
                                <p:cTn id="119" presetID="25" presetClass="entr" presetSubtype="0" fill="hold" nodeType="afterEffect">
                                  <p:stCondLst>
                                    <p:cond delay="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500" decel="50000" fill="hold">
                                          <p:stCondLst>
                                            <p:cond delay="0"/>
                                          </p:stCondLst>
                                        </p:cTn>
                                        <p:tgtEl>
                                          <p:spTgt spid="28"/>
                                        </p:tgtEl>
                                        <p:attrNameLst>
                                          <p:attrName>style.rotation</p:attrName>
                                        </p:attrNameLst>
                                      </p:cBhvr>
                                      <p:tavLst>
                                        <p:tav tm="0">
                                          <p:val>
                                            <p:fltVal val="-90"/>
                                          </p:val>
                                        </p:tav>
                                        <p:tav tm="100000">
                                          <p:val>
                                            <p:fltVal val="0"/>
                                          </p:val>
                                        </p:tav>
                                      </p:tavLst>
                                    </p:anim>
                                    <p:anim calcmode="lin" valueType="num">
                                      <p:cBhvr>
                                        <p:cTn id="122" dur="500" decel="50000" fill="hold">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123" dur="500" accel="50000" fill="hold">
                                          <p:stCondLst>
                                            <p:cond delay="500"/>
                                          </p:stCondLst>
                                        </p:cTn>
                                        <p:tgtEl>
                                          <p:spTgt spid="28"/>
                                        </p:tgtEl>
                                        <p:attrNameLst>
                                          <p:attrName>ppt_w</p:attrName>
                                        </p:attrNameLst>
                                      </p:cBhvr>
                                      <p:tavLst>
                                        <p:tav tm="0">
                                          <p:val>
                                            <p:strVal val="#ppt_w*.05"/>
                                          </p:val>
                                        </p:tav>
                                        <p:tav tm="100000">
                                          <p:val>
                                            <p:strVal val="#ppt_w"/>
                                          </p:val>
                                        </p:tav>
                                      </p:tavLst>
                                    </p:anim>
                                    <p:anim calcmode="lin" valueType="num">
                                      <p:cBhvr>
                                        <p:cTn id="124" dur="1000" fill="hold"/>
                                        <p:tgtEl>
                                          <p:spTgt spid="28"/>
                                        </p:tgtEl>
                                        <p:attrNameLst>
                                          <p:attrName>ppt_h</p:attrName>
                                        </p:attrNameLst>
                                      </p:cBhvr>
                                      <p:tavLst>
                                        <p:tav tm="0">
                                          <p:val>
                                            <p:strVal val="#ppt_h"/>
                                          </p:val>
                                        </p:tav>
                                        <p:tav tm="100000">
                                          <p:val>
                                            <p:strVal val="#ppt_h"/>
                                          </p:val>
                                        </p:tav>
                                      </p:tavLst>
                                    </p:anim>
                                    <p:anim calcmode="lin" valueType="num">
                                      <p:cBhvr>
                                        <p:cTn id="125" dur="500" decel="50000" fill="hold">
                                          <p:stCondLst>
                                            <p:cond delay="0"/>
                                          </p:stCondLst>
                                        </p:cTn>
                                        <p:tgtEl>
                                          <p:spTgt spid="28"/>
                                        </p:tgtEl>
                                        <p:attrNameLst>
                                          <p:attrName>ppt_x</p:attrName>
                                        </p:attrNameLst>
                                      </p:cBhvr>
                                      <p:tavLst>
                                        <p:tav tm="0">
                                          <p:val>
                                            <p:strVal val="#ppt_x+.4"/>
                                          </p:val>
                                        </p:tav>
                                        <p:tav tm="100000">
                                          <p:val>
                                            <p:strVal val="#ppt_x"/>
                                          </p:val>
                                        </p:tav>
                                      </p:tavLst>
                                    </p:anim>
                                    <p:anim calcmode="lin" valueType="num">
                                      <p:cBhvr>
                                        <p:cTn id="126" dur="500" decel="50000" fill="hold">
                                          <p:stCondLst>
                                            <p:cond delay="0"/>
                                          </p:stCondLst>
                                        </p:cTn>
                                        <p:tgtEl>
                                          <p:spTgt spid="28"/>
                                        </p:tgtEl>
                                        <p:attrNameLst>
                                          <p:attrName>ppt_y</p:attrName>
                                        </p:attrNameLst>
                                      </p:cBhvr>
                                      <p:tavLst>
                                        <p:tav tm="0">
                                          <p:val>
                                            <p:strVal val="#ppt_y-.2"/>
                                          </p:val>
                                        </p:tav>
                                        <p:tav tm="100000">
                                          <p:val>
                                            <p:strVal val="#ppt_y+.1"/>
                                          </p:val>
                                        </p:tav>
                                      </p:tavLst>
                                    </p:anim>
                                    <p:anim calcmode="lin" valueType="num">
                                      <p:cBhvr>
                                        <p:cTn id="127" dur="500" accel="50000" fill="hold">
                                          <p:stCondLst>
                                            <p:cond delay="500"/>
                                          </p:stCondLst>
                                        </p:cTn>
                                        <p:tgtEl>
                                          <p:spTgt spid="28"/>
                                        </p:tgtEl>
                                        <p:attrNameLst>
                                          <p:attrName>ppt_y</p:attrName>
                                        </p:attrNameLst>
                                      </p:cBhvr>
                                      <p:tavLst>
                                        <p:tav tm="0">
                                          <p:val>
                                            <p:strVal val="#ppt_y+.1"/>
                                          </p:val>
                                        </p:tav>
                                        <p:tav tm="100000">
                                          <p:val>
                                            <p:strVal val="#ppt_y"/>
                                          </p:val>
                                        </p:tav>
                                      </p:tavLst>
                                    </p:anim>
                                    <p:animEffect transition="in" filter="fade">
                                      <p:cBhvr>
                                        <p:cTn id="128" dur="1000" decel="50000">
                                          <p:stCondLst>
                                            <p:cond delay="0"/>
                                          </p:stCondLst>
                                        </p:cTn>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1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5956641" y="524292"/>
            <a:ext cx="4273841" cy="625655"/>
          </a:xfrm>
        </p:spPr>
        <p:txBody>
          <a:bodyPr>
            <a:normAutofit fontScale="90000"/>
          </a:bodyPr>
          <a:lstStyle/>
          <a:p>
            <a:r>
              <a:rPr lang="en-US" u="sng" dirty="0">
                <a:solidFill>
                  <a:schemeClr val="bg2">
                    <a:lumMod val="50000"/>
                  </a:schemeClr>
                </a:solidFill>
              </a:rPr>
              <a:t>LANDING PAGE</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5956642" y="1337524"/>
            <a:ext cx="4632414" cy="2205728"/>
          </a:xfrm>
        </p:spPr>
        <p:txBody>
          <a:bodyPr>
            <a:normAutofit/>
          </a:bodyPr>
          <a:lstStyle/>
          <a:p>
            <a:r>
              <a:rPr lang="en-US" sz="1927" dirty="0"/>
              <a:t>This is the main page of the website ‘The Landing Page’ where any user on the internet can access it, get to know about the Faculty of Science at The Lebanese University.</a:t>
            </a:r>
          </a:p>
          <a:p>
            <a:pPr>
              <a:lnSpc>
                <a:spcPct val="100000"/>
              </a:lnSpc>
            </a:pPr>
            <a:r>
              <a:rPr lang="en-US" dirty="0">
                <a:solidFill>
                  <a:schemeClr val="bg2">
                    <a:lumMod val="50000"/>
                  </a:schemeClr>
                </a:solidFill>
              </a:rPr>
              <a:t> </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Academic registration project</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13" name="Picture Placeholder 12">
            <a:extLst>
              <a:ext uri="{FF2B5EF4-FFF2-40B4-BE49-F238E27FC236}">
                <a16:creationId xmlns:a16="http://schemas.microsoft.com/office/drawing/2014/main" id="{3CC6AC7B-391B-9B88-B760-51969613857B}"/>
              </a:ext>
            </a:extLst>
          </p:cNvPr>
          <p:cNvPicPr>
            <a:picLocks noGrp="1" noChangeAspect="1"/>
          </p:cNvPicPr>
          <p:nvPr>
            <p:ph type="pic" sz="quarter" idx="13"/>
          </p:nvPr>
        </p:nvPicPr>
        <p:blipFill rotWithShape="1">
          <a:blip r:embed="rId3"/>
          <a:srcRect l="-188" t="-428" r="-1887" b="2504"/>
          <a:stretch/>
        </p:blipFill>
        <p:spPr>
          <a:xfrm>
            <a:off x="90087" y="1692614"/>
            <a:ext cx="5739669" cy="3421682"/>
          </a:xfrm>
        </p:spPr>
      </p:pic>
    </p:spTree>
    <p:extLst>
      <p:ext uri="{BB962C8B-B14F-4D97-AF65-F5344CB8AC3E}">
        <p14:creationId xmlns:p14="http://schemas.microsoft.com/office/powerpoint/2010/main" val="35614734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C0-02AA-5A4B-A7D2-D2185EB98A4A}"/>
              </a:ext>
            </a:extLst>
          </p:cNvPr>
          <p:cNvSpPr>
            <a:spLocks noGrp="1"/>
          </p:cNvSpPr>
          <p:nvPr>
            <p:ph type="ctrTitle"/>
          </p:nvPr>
        </p:nvSpPr>
        <p:spPr>
          <a:xfrm>
            <a:off x="5876170" y="136521"/>
            <a:ext cx="4273841" cy="770434"/>
          </a:xfrm>
        </p:spPr>
        <p:txBody>
          <a:bodyPr>
            <a:normAutofit/>
          </a:bodyPr>
          <a:lstStyle/>
          <a:p>
            <a:r>
              <a:rPr lang="en-US" u="sng" dirty="0">
                <a:solidFill>
                  <a:schemeClr val="bg2">
                    <a:lumMod val="50000"/>
                  </a:schemeClr>
                </a:solidFill>
              </a:rPr>
              <a:t>Signup Page</a:t>
            </a:r>
          </a:p>
        </p:txBody>
      </p:sp>
      <p:sp>
        <p:nvSpPr>
          <p:cNvPr id="3" name="Subtitle 2">
            <a:extLst>
              <a:ext uri="{FF2B5EF4-FFF2-40B4-BE49-F238E27FC236}">
                <a16:creationId xmlns:a16="http://schemas.microsoft.com/office/drawing/2014/main" id="{49DBD99E-C868-0047-AEC1-7F6C73D9C937}"/>
              </a:ext>
            </a:extLst>
          </p:cNvPr>
          <p:cNvSpPr>
            <a:spLocks noGrp="1"/>
          </p:cNvSpPr>
          <p:nvPr>
            <p:ph type="subTitle" idx="1"/>
          </p:nvPr>
        </p:nvSpPr>
        <p:spPr>
          <a:xfrm>
            <a:off x="5927793" y="906955"/>
            <a:ext cx="4848656" cy="4185247"/>
          </a:xfrm>
        </p:spPr>
        <p:txBody>
          <a:bodyPr>
            <a:noAutofit/>
          </a:bodyPr>
          <a:lstStyle/>
          <a:p>
            <a:r>
              <a:rPr lang="en-US" sz="1927" dirty="0"/>
              <a:t>Mainly an admin will import the accounts of students and add them to the database. However, this functionality is added for certain cases when a student account is not imported by an admin, so later on the student can signup for an account and wait for acceptance by an admin.</a:t>
            </a:r>
          </a:p>
        </p:txBody>
      </p:sp>
      <p:sp>
        <p:nvSpPr>
          <p:cNvPr id="4" name="Footer Placeholder 3">
            <a:extLst>
              <a:ext uri="{FF2B5EF4-FFF2-40B4-BE49-F238E27FC236}">
                <a16:creationId xmlns:a16="http://schemas.microsoft.com/office/drawing/2014/main" id="{A1431AC7-F3C5-C34A-B361-F33C011E122F}"/>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79CEC51C-90F6-3745-AB0B-0207CF42CD1F}"/>
              </a:ext>
            </a:extLst>
          </p:cNvPr>
          <p:cNvSpPr>
            <a:spLocks noGrp="1"/>
          </p:cNvSpPr>
          <p:nvPr>
            <p:ph type="sldNum" sz="quarter" idx="12"/>
          </p:nvPr>
        </p:nvSpPr>
        <p:spPr/>
        <p:txBody>
          <a:bodyPr/>
          <a:lstStyle/>
          <a:p>
            <a:fld id="{D8DA9DAA-006C-4F4B-980E-E3DF019B24E2}" type="slidenum">
              <a:rPr lang="en-US" smtClean="0"/>
              <a:pPr/>
              <a:t>6</a:t>
            </a:fld>
            <a:endParaRPr lang="en-US" dirty="0"/>
          </a:p>
        </p:txBody>
      </p:sp>
      <p:pic>
        <p:nvPicPr>
          <p:cNvPr id="15" name="Picture Placeholder 14">
            <a:extLst>
              <a:ext uri="{FF2B5EF4-FFF2-40B4-BE49-F238E27FC236}">
                <a16:creationId xmlns:a16="http://schemas.microsoft.com/office/drawing/2014/main" id="{3B760DCB-4935-4279-4BF9-43992353B28E}"/>
              </a:ext>
            </a:extLst>
          </p:cNvPr>
          <p:cNvPicPr>
            <a:picLocks noGrp="1" noChangeAspect="1"/>
          </p:cNvPicPr>
          <p:nvPr>
            <p:ph type="pic" sz="quarter" idx="13"/>
          </p:nvPr>
        </p:nvPicPr>
        <p:blipFill>
          <a:blip r:embed="rId2"/>
          <a:srcRect l="28505" r="28505"/>
          <a:stretch>
            <a:fillRect/>
          </a:stretch>
        </p:blipFill>
        <p:spPr/>
      </p:pic>
    </p:spTree>
    <p:extLst>
      <p:ext uri="{BB962C8B-B14F-4D97-AF65-F5344CB8AC3E}">
        <p14:creationId xmlns:p14="http://schemas.microsoft.com/office/powerpoint/2010/main" val="19938529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900" decel="100000" fill="hold"/>
                                        <p:tgtEl>
                                          <p:spTgt spid="1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01C0-02AA-5A4B-A7D2-D2185EB98A4A}"/>
              </a:ext>
            </a:extLst>
          </p:cNvPr>
          <p:cNvSpPr>
            <a:spLocks noGrp="1"/>
          </p:cNvSpPr>
          <p:nvPr>
            <p:ph type="ctrTitle"/>
          </p:nvPr>
        </p:nvSpPr>
        <p:spPr>
          <a:xfrm>
            <a:off x="6921944" y="230933"/>
            <a:ext cx="4273841" cy="1210404"/>
          </a:xfrm>
        </p:spPr>
        <p:txBody>
          <a:bodyPr>
            <a:normAutofit fontScale="90000"/>
          </a:bodyPr>
          <a:lstStyle/>
          <a:p>
            <a:r>
              <a:rPr lang="en-US" u="sng" dirty="0">
                <a:solidFill>
                  <a:schemeClr val="bg2">
                    <a:lumMod val="50000"/>
                  </a:schemeClr>
                </a:solidFill>
              </a:rPr>
              <a:t>Admin Import Students Accounts</a:t>
            </a:r>
          </a:p>
        </p:txBody>
      </p:sp>
      <p:sp>
        <p:nvSpPr>
          <p:cNvPr id="3" name="Subtitle 2">
            <a:extLst>
              <a:ext uri="{FF2B5EF4-FFF2-40B4-BE49-F238E27FC236}">
                <a16:creationId xmlns:a16="http://schemas.microsoft.com/office/drawing/2014/main" id="{49DBD99E-C868-0047-AEC1-7F6C73D9C937}"/>
              </a:ext>
            </a:extLst>
          </p:cNvPr>
          <p:cNvSpPr>
            <a:spLocks noGrp="1"/>
          </p:cNvSpPr>
          <p:nvPr>
            <p:ph type="subTitle" idx="1"/>
          </p:nvPr>
        </p:nvSpPr>
        <p:spPr>
          <a:xfrm>
            <a:off x="6921950" y="1536691"/>
            <a:ext cx="4273835" cy="4919865"/>
          </a:xfrm>
        </p:spPr>
        <p:txBody>
          <a:bodyPr>
            <a:noAutofit/>
          </a:bodyPr>
          <a:lstStyle/>
          <a:p>
            <a:r>
              <a:rPr lang="en-US" sz="1927" dirty="0"/>
              <a:t>An Admin can import an excel file containing students accounts with the attributes as seen in the figure below (Major = 1 Represents Computer Science, Year = 2 Represents the current year of student ‘We make accounts and add them to site starting from year 2’ , Enrollment Date represents the date when the student registered in the Lebanese University not on the site but physically at the university.</a:t>
            </a:r>
          </a:p>
        </p:txBody>
      </p:sp>
      <p:sp>
        <p:nvSpPr>
          <p:cNvPr id="4" name="Footer Placeholder 3">
            <a:extLst>
              <a:ext uri="{FF2B5EF4-FFF2-40B4-BE49-F238E27FC236}">
                <a16:creationId xmlns:a16="http://schemas.microsoft.com/office/drawing/2014/main" id="{A1431AC7-F3C5-C34A-B361-F33C011E122F}"/>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79CEC51C-90F6-3745-AB0B-0207CF42CD1F}"/>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18" name="Picture 17">
            <a:extLst>
              <a:ext uri="{FF2B5EF4-FFF2-40B4-BE49-F238E27FC236}">
                <a16:creationId xmlns:a16="http://schemas.microsoft.com/office/drawing/2014/main" id="{CFC20481-F505-ED0E-6069-5B71A3FE31C8}"/>
              </a:ext>
            </a:extLst>
          </p:cNvPr>
          <p:cNvPicPr>
            <a:picLocks noChangeAspect="1"/>
          </p:cNvPicPr>
          <p:nvPr/>
        </p:nvPicPr>
        <p:blipFill>
          <a:blip r:embed="rId2"/>
          <a:stretch>
            <a:fillRect/>
          </a:stretch>
        </p:blipFill>
        <p:spPr>
          <a:xfrm>
            <a:off x="166964" y="3547555"/>
            <a:ext cx="6547879" cy="3051207"/>
          </a:xfrm>
          <a:prstGeom prst="rect">
            <a:avLst/>
          </a:prstGeom>
        </p:spPr>
      </p:pic>
      <p:pic>
        <p:nvPicPr>
          <p:cNvPr id="7" name="Picture 6">
            <a:extLst>
              <a:ext uri="{FF2B5EF4-FFF2-40B4-BE49-F238E27FC236}">
                <a16:creationId xmlns:a16="http://schemas.microsoft.com/office/drawing/2014/main" id="{D39D23C1-32E9-4F3F-7D99-D8C184323EAB}"/>
              </a:ext>
            </a:extLst>
          </p:cNvPr>
          <p:cNvPicPr>
            <a:picLocks noChangeAspect="1"/>
          </p:cNvPicPr>
          <p:nvPr/>
        </p:nvPicPr>
        <p:blipFill>
          <a:blip r:embed="rId3"/>
          <a:stretch>
            <a:fillRect/>
          </a:stretch>
        </p:blipFill>
        <p:spPr>
          <a:xfrm>
            <a:off x="166963" y="155060"/>
            <a:ext cx="6547879" cy="3273940"/>
          </a:xfrm>
          <a:prstGeom prst="rect">
            <a:avLst/>
          </a:prstGeom>
        </p:spPr>
      </p:pic>
      <p:sp>
        <p:nvSpPr>
          <p:cNvPr id="19" name="Oval 18">
            <a:extLst>
              <a:ext uri="{FF2B5EF4-FFF2-40B4-BE49-F238E27FC236}">
                <a16:creationId xmlns:a16="http://schemas.microsoft.com/office/drawing/2014/main" id="{2E1D711B-FC4F-E1AD-3361-2BB76B5F5F44}"/>
              </a:ext>
            </a:extLst>
          </p:cNvPr>
          <p:cNvSpPr/>
          <p:nvPr/>
        </p:nvSpPr>
        <p:spPr>
          <a:xfrm>
            <a:off x="166963" y="846523"/>
            <a:ext cx="803192" cy="197748"/>
          </a:xfrm>
          <a:prstGeom prst="ellipse">
            <a:avLst/>
          </a:prstGeom>
          <a:solidFill>
            <a:schemeClr val="accent1">
              <a:alpha val="5812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ECED6F72-F878-AD98-DE49-B5141C7140C4}"/>
              </a:ext>
            </a:extLst>
          </p:cNvPr>
          <p:cNvCxnSpPr>
            <a:cxnSpLocks/>
            <a:stCxn id="19" idx="6"/>
          </p:cNvCxnSpPr>
          <p:nvPr/>
        </p:nvCxnSpPr>
        <p:spPr>
          <a:xfrm>
            <a:off x="970155" y="945397"/>
            <a:ext cx="1013627" cy="44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74E18F-7A0B-FC16-45F7-85107B830B5D}"/>
              </a:ext>
            </a:extLst>
          </p:cNvPr>
          <p:cNvSpPr/>
          <p:nvPr/>
        </p:nvSpPr>
        <p:spPr>
          <a:xfrm>
            <a:off x="2852792" y="887687"/>
            <a:ext cx="603927" cy="370446"/>
          </a:xfrm>
          <a:prstGeom prst="ellipse">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8A136A0-E645-2380-4B44-A6EADD5E9E88}"/>
              </a:ext>
            </a:extLst>
          </p:cNvPr>
          <p:cNvCxnSpPr>
            <a:cxnSpLocks/>
          </p:cNvCxnSpPr>
          <p:nvPr/>
        </p:nvCxnSpPr>
        <p:spPr>
          <a:xfrm flipH="1">
            <a:off x="3456719" y="820471"/>
            <a:ext cx="690662" cy="22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C243AB-4A6D-39E5-8979-680D7D9DA303}"/>
              </a:ext>
            </a:extLst>
          </p:cNvPr>
          <p:cNvCxnSpPr>
            <a:cxnSpLocks/>
          </p:cNvCxnSpPr>
          <p:nvPr/>
        </p:nvCxnSpPr>
        <p:spPr>
          <a:xfrm flipH="1">
            <a:off x="1773347" y="820471"/>
            <a:ext cx="2374034" cy="22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Subtitle 2">
            <a:extLst>
              <a:ext uri="{FF2B5EF4-FFF2-40B4-BE49-F238E27FC236}">
                <a16:creationId xmlns:a16="http://schemas.microsoft.com/office/drawing/2014/main" id="{AE5DBEFA-EAEF-D4F5-4B97-23D736692FBA}"/>
              </a:ext>
            </a:extLst>
          </p:cNvPr>
          <p:cNvSpPr txBox="1">
            <a:spLocks/>
          </p:cNvSpPr>
          <p:nvPr/>
        </p:nvSpPr>
        <p:spPr>
          <a:xfrm>
            <a:off x="4025347" y="462663"/>
            <a:ext cx="2498850" cy="853180"/>
          </a:xfrm>
          <a:prstGeom prst="rect">
            <a:avLst/>
          </a:prstGeom>
        </p:spPr>
        <p:txBody>
          <a:bodyPr vert="horz" lIns="91440" tIns="45720" rIns="91440" bIns="45720" rtlCol="0">
            <a:noAutofit/>
          </a:bodyPr>
          <a:lstStyle>
            <a:lvl1pPr marL="0" indent="0" algn="l" defTabSz="881060" rtl="0" eaLnBrk="1" latinLnBrk="0" hangingPunct="1">
              <a:lnSpc>
                <a:spcPct val="110000"/>
              </a:lnSpc>
              <a:spcBef>
                <a:spcPts val="964"/>
              </a:spcBef>
              <a:buFont typeface="Arial" panose="020B0604020202020204" pitchFamily="34" charset="0"/>
              <a:buNone/>
              <a:defRPr sz="1734" kern="1200">
                <a:solidFill>
                  <a:schemeClr val="tx1"/>
                </a:solidFill>
                <a:latin typeface="+mn-lt"/>
                <a:ea typeface="+mn-ea"/>
                <a:cs typeface="+mn-cs"/>
              </a:defRPr>
            </a:lvl1pPr>
            <a:lvl2pPr marL="440529" indent="0" algn="ctr" defTabSz="881060" rtl="0" eaLnBrk="1" latinLnBrk="0" hangingPunct="1">
              <a:lnSpc>
                <a:spcPct val="90000"/>
              </a:lnSpc>
              <a:spcBef>
                <a:spcPts val="482"/>
              </a:spcBef>
              <a:buFont typeface="Arial" panose="020B0604020202020204" pitchFamily="34" charset="0"/>
              <a:buNone/>
              <a:defRPr sz="1927" kern="1200">
                <a:solidFill>
                  <a:schemeClr val="tx1"/>
                </a:solidFill>
                <a:latin typeface="+mn-lt"/>
                <a:ea typeface="+mn-ea"/>
                <a:cs typeface="+mn-cs"/>
              </a:defRPr>
            </a:lvl2pPr>
            <a:lvl3pPr marL="881060" indent="0" algn="ctr" defTabSz="881060" rtl="0" eaLnBrk="1" latinLnBrk="0" hangingPunct="1">
              <a:lnSpc>
                <a:spcPct val="90000"/>
              </a:lnSpc>
              <a:spcBef>
                <a:spcPts val="482"/>
              </a:spcBef>
              <a:buFont typeface="Arial" panose="020B0604020202020204" pitchFamily="34" charset="0"/>
              <a:buNone/>
              <a:defRPr sz="1734" kern="1200">
                <a:solidFill>
                  <a:schemeClr val="tx1"/>
                </a:solidFill>
                <a:latin typeface="+mn-lt"/>
                <a:ea typeface="+mn-ea"/>
                <a:cs typeface="+mn-cs"/>
              </a:defRPr>
            </a:lvl3pPr>
            <a:lvl4pPr marL="132159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4pPr>
            <a:lvl5pPr marL="176212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5pPr>
            <a:lvl6pPr marL="2202649"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6pPr>
            <a:lvl7pPr marL="264318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7pPr>
            <a:lvl8pPr marL="308371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8pPr>
            <a:lvl9pPr marL="3524240" indent="0" algn="ctr" defTabSz="881060" rtl="0" eaLnBrk="1" latinLnBrk="0" hangingPunct="1">
              <a:lnSpc>
                <a:spcPct val="90000"/>
              </a:lnSpc>
              <a:spcBef>
                <a:spcPts val="482"/>
              </a:spcBef>
              <a:buFont typeface="Arial" panose="020B0604020202020204" pitchFamily="34" charset="0"/>
              <a:buNone/>
              <a:defRPr sz="1542" kern="1200">
                <a:solidFill>
                  <a:schemeClr val="tx1"/>
                </a:solidFill>
                <a:latin typeface="+mn-lt"/>
                <a:ea typeface="+mn-ea"/>
                <a:cs typeface="+mn-cs"/>
              </a:defRPr>
            </a:lvl9pPr>
          </a:lstStyle>
          <a:p>
            <a:r>
              <a:rPr lang="en-US" sz="1927" dirty="0"/>
              <a:t>Choose excel file and import grades</a:t>
            </a:r>
          </a:p>
        </p:txBody>
      </p:sp>
    </p:spTree>
    <p:extLst>
      <p:ext uri="{BB962C8B-B14F-4D97-AF65-F5344CB8AC3E}">
        <p14:creationId xmlns:p14="http://schemas.microsoft.com/office/powerpoint/2010/main" val="24113978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6"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80">
                                          <p:stCondLst>
                                            <p:cond delay="0"/>
                                          </p:stCondLst>
                                        </p:cTn>
                                        <p:tgtEl>
                                          <p:spTgt spid="19"/>
                                        </p:tgtEl>
                                      </p:cBhvr>
                                    </p:animEffect>
                                    <p:anim calcmode="lin" valueType="num">
                                      <p:cBhvr>
                                        <p:cTn id="20"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5" dur="26">
                                          <p:stCondLst>
                                            <p:cond delay="650"/>
                                          </p:stCondLst>
                                        </p:cTn>
                                        <p:tgtEl>
                                          <p:spTgt spid="19"/>
                                        </p:tgtEl>
                                      </p:cBhvr>
                                      <p:to x="100000" y="60000"/>
                                    </p:animScale>
                                    <p:animScale>
                                      <p:cBhvr>
                                        <p:cTn id="26" dur="166" decel="50000">
                                          <p:stCondLst>
                                            <p:cond delay="676"/>
                                          </p:stCondLst>
                                        </p:cTn>
                                        <p:tgtEl>
                                          <p:spTgt spid="19"/>
                                        </p:tgtEl>
                                      </p:cBhvr>
                                      <p:to x="100000" y="100000"/>
                                    </p:animScale>
                                    <p:animScale>
                                      <p:cBhvr>
                                        <p:cTn id="27" dur="26">
                                          <p:stCondLst>
                                            <p:cond delay="1312"/>
                                          </p:stCondLst>
                                        </p:cTn>
                                        <p:tgtEl>
                                          <p:spTgt spid="19"/>
                                        </p:tgtEl>
                                      </p:cBhvr>
                                      <p:to x="100000" y="80000"/>
                                    </p:animScale>
                                    <p:animScale>
                                      <p:cBhvr>
                                        <p:cTn id="28" dur="166" decel="50000">
                                          <p:stCondLst>
                                            <p:cond delay="1338"/>
                                          </p:stCondLst>
                                        </p:cTn>
                                        <p:tgtEl>
                                          <p:spTgt spid="19"/>
                                        </p:tgtEl>
                                      </p:cBhvr>
                                      <p:to x="100000" y="100000"/>
                                    </p:animScale>
                                    <p:animScale>
                                      <p:cBhvr>
                                        <p:cTn id="29" dur="26">
                                          <p:stCondLst>
                                            <p:cond delay="1642"/>
                                          </p:stCondLst>
                                        </p:cTn>
                                        <p:tgtEl>
                                          <p:spTgt spid="19"/>
                                        </p:tgtEl>
                                      </p:cBhvr>
                                      <p:to x="100000" y="90000"/>
                                    </p:animScale>
                                    <p:animScale>
                                      <p:cBhvr>
                                        <p:cTn id="30" dur="166" decel="50000">
                                          <p:stCondLst>
                                            <p:cond delay="1668"/>
                                          </p:stCondLst>
                                        </p:cTn>
                                        <p:tgtEl>
                                          <p:spTgt spid="19"/>
                                        </p:tgtEl>
                                      </p:cBhvr>
                                      <p:to x="100000" y="100000"/>
                                    </p:animScale>
                                    <p:animScale>
                                      <p:cBhvr>
                                        <p:cTn id="31" dur="26">
                                          <p:stCondLst>
                                            <p:cond delay="1808"/>
                                          </p:stCondLst>
                                        </p:cTn>
                                        <p:tgtEl>
                                          <p:spTgt spid="19"/>
                                        </p:tgtEl>
                                      </p:cBhvr>
                                      <p:to x="100000" y="95000"/>
                                    </p:animScale>
                                    <p:animScale>
                                      <p:cBhvr>
                                        <p:cTn id="32" dur="166" decel="50000">
                                          <p:stCondLst>
                                            <p:cond delay="1834"/>
                                          </p:stCondLst>
                                        </p:cTn>
                                        <p:tgtEl>
                                          <p:spTgt spid="19"/>
                                        </p:tgtEl>
                                      </p:cBhvr>
                                      <p:to x="100000" y="100000"/>
                                    </p:animScale>
                                  </p:childTnLst>
                                </p:cTn>
                              </p:par>
                              <p:par>
                                <p:cTn id="33" presetID="43"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
                                        <p:tgtEl>
                                          <p:spTgt spid="21"/>
                                        </p:tgtEl>
                                      </p:cBhvr>
                                    </p:animEffect>
                                    <p:anim calcmode="lin" valueType="num">
                                      <p:cBhvr>
                                        <p:cTn id="36" dur="400" fill="hold"/>
                                        <p:tgtEl>
                                          <p:spTgt spid="21"/>
                                        </p:tgtEl>
                                        <p:attrNameLst>
                                          <p:attrName>ppt_x</p:attrName>
                                        </p:attrNameLst>
                                      </p:cBhvr>
                                      <p:tavLst>
                                        <p:tav tm="0">
                                          <p:val>
                                            <p:strVal val="#ppt_x"/>
                                          </p:val>
                                        </p:tav>
                                        <p:tav tm="100000">
                                          <p:val>
                                            <p:strVal val="#ppt_x"/>
                                          </p:val>
                                        </p:tav>
                                      </p:tavLst>
                                    </p:anim>
                                    <p:anim calcmode="lin" valueType="num">
                                      <p:cBhvr>
                                        <p:cTn id="37" dur="400" fill="hold"/>
                                        <p:tgtEl>
                                          <p:spTgt spid="21"/>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0" fill="hold">
                            <p:stCondLst>
                              <p:cond delay="4000"/>
                            </p:stCondLst>
                            <p:childTnLst>
                              <p:par>
                                <p:cTn id="41" presetID="25"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decel="50000" fill="hold">
                                          <p:stCondLst>
                                            <p:cond delay="0"/>
                                          </p:stCondLst>
                                        </p:cTn>
                                        <p:tgtEl>
                                          <p:spTgt spid="28"/>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28"/>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28"/>
                                        </p:tgtEl>
                                        <p:attrNameLst>
                                          <p:attrName>ppt_w</p:attrName>
                                        </p:attrNameLst>
                                      </p:cBhvr>
                                      <p:tavLst>
                                        <p:tav tm="0">
                                          <p:val>
                                            <p:strVal val="#ppt_w*.05"/>
                                          </p:val>
                                        </p:tav>
                                        <p:tav tm="100000">
                                          <p:val>
                                            <p:strVal val="#ppt_w"/>
                                          </p:val>
                                        </p:tav>
                                      </p:tavLst>
                                    </p:anim>
                                    <p:anim calcmode="lin" valueType="num">
                                      <p:cBhvr>
                                        <p:cTn id="46" dur="1000" fill="hold"/>
                                        <p:tgtEl>
                                          <p:spTgt spid="28"/>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28"/>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28"/>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28"/>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par>
                          <p:cTn id="57" fill="hold">
                            <p:stCondLst>
                              <p:cond delay="5000"/>
                            </p:stCondLst>
                            <p:childTnLst>
                              <p:par>
                                <p:cTn id="58" presetID="45" presetClass="entr" presetSubtype="0"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2000"/>
                                        <p:tgtEl>
                                          <p:spTgt spid="38"/>
                                        </p:tgtEl>
                                      </p:cBhvr>
                                    </p:animEffect>
                                    <p:anim calcmode="lin" valueType="num">
                                      <p:cBhvr>
                                        <p:cTn id="61" dur="2000" fill="hold"/>
                                        <p:tgtEl>
                                          <p:spTgt spid="38"/>
                                        </p:tgtEl>
                                        <p:attrNameLst>
                                          <p:attrName>ppt_w</p:attrName>
                                        </p:attrNameLst>
                                      </p:cBhvr>
                                      <p:tavLst>
                                        <p:tav tm="0" fmla="#ppt_w*sin(2.5*pi*$)">
                                          <p:val>
                                            <p:fltVal val="0"/>
                                          </p:val>
                                        </p:tav>
                                        <p:tav tm="100000">
                                          <p:val>
                                            <p:fltVal val="1"/>
                                          </p:val>
                                        </p:tav>
                                      </p:tavLst>
                                    </p:anim>
                                    <p:anim calcmode="lin" valueType="num">
                                      <p:cBhvr>
                                        <p:cTn id="62" dur="20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31F0-0C43-1F45-A950-39C95C2B26FF}"/>
              </a:ext>
            </a:extLst>
          </p:cNvPr>
          <p:cNvSpPr>
            <a:spLocks noGrp="1"/>
          </p:cNvSpPr>
          <p:nvPr>
            <p:ph type="ctrTitle"/>
          </p:nvPr>
        </p:nvSpPr>
        <p:spPr>
          <a:xfrm>
            <a:off x="6231270" y="491654"/>
            <a:ext cx="4273841" cy="625655"/>
          </a:xfrm>
        </p:spPr>
        <p:txBody>
          <a:bodyPr>
            <a:normAutofit fontScale="90000"/>
          </a:bodyPr>
          <a:lstStyle/>
          <a:p>
            <a:r>
              <a:rPr lang="en-US" u="sng" dirty="0">
                <a:solidFill>
                  <a:schemeClr val="bg2">
                    <a:lumMod val="50000"/>
                  </a:schemeClr>
                </a:solidFill>
              </a:rPr>
              <a:t>Login Page</a:t>
            </a:r>
          </a:p>
        </p:txBody>
      </p:sp>
      <p:sp>
        <p:nvSpPr>
          <p:cNvPr id="3" name="Subtitle 2">
            <a:extLst>
              <a:ext uri="{FF2B5EF4-FFF2-40B4-BE49-F238E27FC236}">
                <a16:creationId xmlns:a16="http://schemas.microsoft.com/office/drawing/2014/main" id="{62BB358E-5341-6048-A839-70B52F03C336}"/>
              </a:ext>
            </a:extLst>
          </p:cNvPr>
          <p:cNvSpPr>
            <a:spLocks noGrp="1"/>
          </p:cNvSpPr>
          <p:nvPr>
            <p:ph type="subTitle" idx="1"/>
          </p:nvPr>
        </p:nvSpPr>
        <p:spPr>
          <a:xfrm>
            <a:off x="6231270" y="1291782"/>
            <a:ext cx="4493557" cy="5273612"/>
          </a:xfrm>
        </p:spPr>
        <p:txBody>
          <a:bodyPr>
            <a:noAutofit/>
          </a:bodyPr>
          <a:lstStyle/>
          <a:p>
            <a:r>
              <a:rPr lang="en-US" sz="2100" dirty="0"/>
              <a:t>A user will be able to login to the website if his/her credentials (email, password) exist in the database ‘Account already imported before by an admin’ or the student signed up for an account from the signup page and was accepted by an admin. Users must login using their email and password. An administrator credentials will be recognized and will be redirected to the admin panel, otherwise if the user is a a student, then will be redirected to the user-page.</a:t>
            </a:r>
          </a:p>
        </p:txBody>
      </p:sp>
      <p:sp>
        <p:nvSpPr>
          <p:cNvPr id="4" name="Footer Placeholder 3">
            <a:extLst>
              <a:ext uri="{FF2B5EF4-FFF2-40B4-BE49-F238E27FC236}">
                <a16:creationId xmlns:a16="http://schemas.microsoft.com/office/drawing/2014/main" id="{AEF149C1-AB95-F441-8B5C-C2CF1E1AE045}"/>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5B05B5AF-E767-4D40-A157-A2BA1A53DA86}"/>
              </a:ext>
            </a:extLst>
          </p:cNvPr>
          <p:cNvSpPr>
            <a:spLocks noGrp="1"/>
          </p:cNvSpPr>
          <p:nvPr>
            <p:ph type="sldNum" sz="quarter" idx="12"/>
          </p:nvPr>
        </p:nvSpPr>
        <p:spPr/>
        <p:txBody>
          <a:bodyPr/>
          <a:lstStyle/>
          <a:p>
            <a:fld id="{D8DA9DAA-006C-4F4B-980E-E3DF019B24E2}" type="slidenum">
              <a:rPr lang="en-US" smtClean="0"/>
              <a:pPr/>
              <a:t>8</a:t>
            </a:fld>
            <a:endParaRPr lang="en-US" dirty="0"/>
          </a:p>
        </p:txBody>
      </p:sp>
      <p:pic>
        <p:nvPicPr>
          <p:cNvPr id="10" name="Picture Placeholder 9">
            <a:extLst>
              <a:ext uri="{FF2B5EF4-FFF2-40B4-BE49-F238E27FC236}">
                <a16:creationId xmlns:a16="http://schemas.microsoft.com/office/drawing/2014/main" id="{1DAF3586-0FB0-7F27-5A84-B47CB867198D}"/>
              </a:ext>
            </a:extLst>
          </p:cNvPr>
          <p:cNvPicPr>
            <a:picLocks noGrp="1" noChangeAspect="1"/>
          </p:cNvPicPr>
          <p:nvPr>
            <p:ph type="pic" sz="quarter" idx="13"/>
          </p:nvPr>
        </p:nvPicPr>
        <p:blipFill>
          <a:blip r:embed="rId2"/>
          <a:srcRect l="28505" r="28505"/>
          <a:stretch>
            <a:fillRect/>
          </a:stretch>
        </p:blipFill>
        <p:spPr/>
      </p:pic>
    </p:spTree>
    <p:extLst>
      <p:ext uri="{BB962C8B-B14F-4D97-AF65-F5344CB8AC3E}">
        <p14:creationId xmlns:p14="http://schemas.microsoft.com/office/powerpoint/2010/main" val="74248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1CAA-657E-CB49-BB6A-9F81DCC63D63}"/>
              </a:ext>
            </a:extLst>
          </p:cNvPr>
          <p:cNvSpPr>
            <a:spLocks noGrp="1"/>
          </p:cNvSpPr>
          <p:nvPr>
            <p:ph type="ctrTitle"/>
          </p:nvPr>
        </p:nvSpPr>
        <p:spPr>
          <a:xfrm>
            <a:off x="5939528" y="215136"/>
            <a:ext cx="4501730" cy="676310"/>
          </a:xfrm>
        </p:spPr>
        <p:txBody>
          <a:bodyPr>
            <a:normAutofit/>
          </a:bodyPr>
          <a:lstStyle/>
          <a:p>
            <a:r>
              <a:rPr lang="en-US" sz="3500" u="sng" dirty="0">
                <a:solidFill>
                  <a:schemeClr val="bg2">
                    <a:lumMod val="50000"/>
                  </a:schemeClr>
                </a:solidFill>
              </a:rPr>
              <a:t>Forgot Password</a:t>
            </a:r>
          </a:p>
        </p:txBody>
      </p:sp>
      <p:sp>
        <p:nvSpPr>
          <p:cNvPr id="4" name="Footer Placeholder 3">
            <a:extLst>
              <a:ext uri="{FF2B5EF4-FFF2-40B4-BE49-F238E27FC236}">
                <a16:creationId xmlns:a16="http://schemas.microsoft.com/office/drawing/2014/main" id="{DDDCBB8B-2069-7A4E-A957-60FF25AAD364}"/>
              </a:ext>
            </a:extLst>
          </p:cNvPr>
          <p:cNvSpPr>
            <a:spLocks noGrp="1"/>
          </p:cNvSpPr>
          <p:nvPr>
            <p:ph type="ftr" sz="quarter" idx="11"/>
          </p:nvPr>
        </p:nvSpPr>
        <p:spPr/>
        <p:txBody>
          <a:bodyPr/>
          <a:lstStyle/>
          <a:p>
            <a:r>
              <a:rPr lang="en-US" dirty="0"/>
              <a:t>Academic registration project</a:t>
            </a:r>
          </a:p>
        </p:txBody>
      </p:sp>
      <p:sp>
        <p:nvSpPr>
          <p:cNvPr id="5" name="Slide Number Placeholder 4">
            <a:extLst>
              <a:ext uri="{FF2B5EF4-FFF2-40B4-BE49-F238E27FC236}">
                <a16:creationId xmlns:a16="http://schemas.microsoft.com/office/drawing/2014/main" id="{6D13E512-522E-6141-BC90-5A53D1BA7279}"/>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
        <p:nvSpPr>
          <p:cNvPr id="3" name="Subtitle 2">
            <a:extLst>
              <a:ext uri="{FF2B5EF4-FFF2-40B4-BE49-F238E27FC236}">
                <a16:creationId xmlns:a16="http://schemas.microsoft.com/office/drawing/2014/main" id="{7044F371-64AE-6C4D-965B-C84A544E9D12}"/>
              </a:ext>
            </a:extLst>
          </p:cNvPr>
          <p:cNvSpPr>
            <a:spLocks noGrp="1"/>
          </p:cNvSpPr>
          <p:nvPr>
            <p:ph type="subTitle" idx="1"/>
          </p:nvPr>
        </p:nvSpPr>
        <p:spPr>
          <a:xfrm>
            <a:off x="5939528" y="1029228"/>
            <a:ext cx="4188787" cy="3724323"/>
          </a:xfrm>
        </p:spPr>
        <p:txBody>
          <a:bodyPr>
            <a:normAutofit/>
          </a:bodyPr>
          <a:lstStyle/>
          <a:p>
            <a:r>
              <a:rPr lang="en-US" sz="2100" dirty="0"/>
              <a:t>Student who forgot his/her account password can request to change it.</a:t>
            </a:r>
          </a:p>
          <a:p>
            <a:r>
              <a:rPr lang="en-US" sz="2100" dirty="0"/>
              <a:t>An email verification is needed, the email used for accessing the website must be entered at this step. If the email exist in the faculty database the change password request for this email must proceed.</a:t>
            </a:r>
          </a:p>
        </p:txBody>
      </p:sp>
      <p:pic>
        <p:nvPicPr>
          <p:cNvPr id="11" name="Picture Placeholder 10">
            <a:extLst>
              <a:ext uri="{FF2B5EF4-FFF2-40B4-BE49-F238E27FC236}">
                <a16:creationId xmlns:a16="http://schemas.microsoft.com/office/drawing/2014/main" id="{95A96000-B52B-A7AF-BCE0-AD0BCD628DD6}"/>
              </a:ext>
            </a:extLst>
          </p:cNvPr>
          <p:cNvPicPr>
            <a:picLocks noGrp="1" noChangeAspect="1"/>
          </p:cNvPicPr>
          <p:nvPr>
            <p:ph type="pic" sz="quarter" idx="13"/>
          </p:nvPr>
        </p:nvPicPr>
        <p:blipFill>
          <a:blip r:embed="rId2"/>
          <a:srcRect l="28629" r="28629"/>
          <a:stretch>
            <a:fillRect/>
          </a:stretch>
        </p:blipFill>
        <p:spPr/>
      </p:pic>
    </p:spTree>
    <p:extLst>
      <p:ext uri="{BB962C8B-B14F-4D97-AF65-F5344CB8AC3E}">
        <p14:creationId xmlns:p14="http://schemas.microsoft.com/office/powerpoint/2010/main" val="31503103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1F1B1B8-5A9B-4E1F-8C4E-7AAE2CCA0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TM89338750</Template>
  <TotalTime>0</TotalTime>
  <Words>1404</Words>
  <Application>Microsoft Macintosh PowerPoint</Application>
  <PresentationFormat>Widescreen</PresentationFormat>
  <Paragraphs>125</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Univers</vt:lpstr>
      <vt:lpstr>GradientUnivers</vt:lpstr>
      <vt:lpstr>Lebanese University </vt:lpstr>
      <vt:lpstr>Introduction</vt:lpstr>
      <vt:lpstr>Users involved</vt:lpstr>
      <vt:lpstr>Languages and Tools Used</vt:lpstr>
      <vt:lpstr>LANDING PAGE</vt:lpstr>
      <vt:lpstr>Signup Page</vt:lpstr>
      <vt:lpstr>Admin Import Students Accounts</vt:lpstr>
      <vt:lpstr>Login Page</vt:lpstr>
      <vt:lpstr>Forgot Password</vt:lpstr>
      <vt:lpstr>OTP Verification </vt:lpstr>
      <vt:lpstr>Change Password</vt:lpstr>
      <vt:lpstr>Student Page – Course Registration</vt:lpstr>
      <vt:lpstr>Student Grades Page</vt:lpstr>
      <vt:lpstr>Student Profile Page</vt:lpstr>
      <vt:lpstr>Admin Dashboard</vt:lpstr>
      <vt:lpstr>Admin Page – Student Request for account acceptance</vt:lpstr>
      <vt:lpstr>Admin Page – View Students Grades</vt:lpstr>
      <vt:lpstr>Admin Page – Import Students Grades</vt:lpstr>
      <vt:lpstr>Admin Page – Assign Students Grades</vt:lpstr>
      <vt:lpstr>Admin Page – Student Request to Enroll in Courses</vt:lpstr>
      <vt:lpstr>Admin Page – Manage Student Course Registration</vt:lpstr>
      <vt:lpstr>Admin Page – Student Course Registration Status</vt:lpstr>
      <vt:lpstr>Admin Page – Display Admins</vt:lpstr>
      <vt:lpstr>Admin Page – Add Admin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2020-09-01T22:58:10Z</dcterms:created>
  <dcterms:modified xsi:type="dcterms:W3CDTF">2023-07-25T15:02:19Z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